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
  </p:notesMasterIdLst>
  <p:handoutMasterIdLst>
    <p:handoutMasterId r:id="rId15"/>
  </p:handoutMasterIdLst>
  <p:sldIdLst>
    <p:sldId id="256" r:id="rId3"/>
    <p:sldId id="386" r:id="rId4"/>
    <p:sldId id="784" r:id="rId6"/>
    <p:sldId id="785" r:id="rId7"/>
    <p:sldId id="773" r:id="rId8"/>
    <p:sldId id="786" r:id="rId9"/>
    <p:sldId id="787" r:id="rId10"/>
    <p:sldId id="789" r:id="rId11"/>
    <p:sldId id="790" r:id="rId12"/>
    <p:sldId id="603" r:id="rId13"/>
    <p:sldId id="781" r:id="rId14"/>
  </p:sldIdLst>
  <p:sldSz cx="24384000" cy="13716000"/>
  <p:notesSz cx="6858000" cy="9144000"/>
  <p:embeddedFontLst>
    <p:embeddedFont>
      <p:font typeface="Alibaba PuHuiTi" panose="00020600040101010101" pitchFamily="18" charset="-122"/>
      <p:regular r:id="rId19"/>
    </p:embeddedFont>
    <p:embeddedFont>
      <p:font typeface="Microsoft YaHei" panose="020B0503020204020204" charset="-122"/>
      <p:regular r:id="rId20"/>
    </p:embeddedFont>
  </p:embeddedFont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B77E7"/>
    <a:srgbClr val="D71C60"/>
    <a:srgbClr val="17B2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94"/>
    <p:restoredTop sz="95865" autoAdjust="0"/>
  </p:normalViewPr>
  <p:slideViewPr>
    <p:cSldViewPr snapToGrid="0">
      <p:cViewPr varScale="1">
        <p:scale>
          <a:sx n="54" d="100"/>
          <a:sy n="54" d="100"/>
        </p:scale>
        <p:origin x="1168" y="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0" Type="http://schemas.openxmlformats.org/officeDocument/2006/relationships/font" Target="fonts/font2.fntdata"/><Relationship Id="rId2" Type="http://schemas.openxmlformats.org/officeDocument/2006/relationships/theme" Target="theme/theme1.xml"/><Relationship Id="rId19" Type="http://schemas.openxmlformats.org/officeDocument/2006/relationships/font" Target="fonts/font1.fntdata"/><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handoutMaster" Target="handoutMasters/handoutMaster1.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xfrm>
            <a:off x="1143000" y="685800"/>
            <a:ext cx="4572000" cy="3429000"/>
          </a:xfrm>
          <a:prstGeom prst="rect">
            <a:avLst/>
          </a:prstGeom>
        </p:spPr>
        <p:txBody>
          <a:bodyPr/>
          <a:lstStyle/>
          <a:p/>
        </p:txBody>
      </p:sp>
      <p:sp>
        <p:nvSpPr>
          <p:cNvPr id="90" name="Shape 90"/>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
    <p:spTree>
      <p:nvGrpSpPr>
        <p:cNvPr id="1" name=""/>
        <p:cNvGrpSpPr/>
        <p:nvPr/>
      </p:nvGrpSpPr>
      <p:grpSpPr>
        <a:xfrm>
          <a:off x="0" y="0"/>
          <a:ext cx="0" cy="0"/>
          <a:chOff x="0" y="0"/>
          <a:chExt cx="0" cy="0"/>
        </a:xfrm>
      </p:grpSpPr>
      <p:sp>
        <p:nvSpPr>
          <p:cNvPr id="6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5" name="在此键入姓名"/>
          <p:cNvSpPr txBox="1">
            <a:spLocks noGrp="1"/>
          </p:cNvSpPr>
          <p:nvPr>
            <p:ph type="body" sz="quarter" idx="13" hasCustomPrompt="1"/>
          </p:nvPr>
        </p:nvSpPr>
        <p:spPr>
          <a:xfrm>
            <a:off x="2444750" y="7518400"/>
            <a:ext cx="5372100" cy="1320801"/>
          </a:xfrm>
          <a:prstGeom prst="rect">
            <a:avLst/>
          </a:prstGeom>
        </p:spPr>
        <p:txBody>
          <a:bodyPr wrap="none" anchor="b">
            <a:spAutoFit/>
          </a:bodyPr>
          <a:lstStyle>
            <a:lvl1pPr>
              <a:spcBef>
                <a:spcPts val="0"/>
              </a:spcBef>
              <a:defRPr sz="6900">
                <a:solidFill>
                  <a:srgbClr val="18B2E8"/>
                </a:solidFill>
              </a:defRPr>
            </a:lvl1pPr>
          </a:lstStyle>
          <a:p>
            <a:r>
              <a:t>在此键入姓名</a:t>
            </a:r>
          </a:p>
        </p:txBody>
      </p:sp>
      <p:sp>
        <p:nvSpPr>
          <p:cNvPr id="6" name="在此键入tittle"/>
          <p:cNvSpPr txBox="1">
            <a:spLocks noGrp="1"/>
          </p:cNvSpPr>
          <p:nvPr>
            <p:ph type="body" sz="quarter" idx="14" hasCustomPrompt="1"/>
          </p:nvPr>
        </p:nvSpPr>
        <p:spPr>
          <a:xfrm>
            <a:off x="2447620" y="9163050"/>
            <a:ext cx="2929782" cy="774700"/>
          </a:xfrm>
          <a:prstGeom prst="rect">
            <a:avLst/>
          </a:prstGeom>
        </p:spPr>
        <p:txBody>
          <a:bodyPr wrap="none">
            <a:spAutoFit/>
          </a:bodyPr>
          <a:lstStyle>
            <a:lvl1pPr>
              <a:spcBef>
                <a:spcPts val="0"/>
              </a:spcBef>
              <a:defRPr sz="3800">
                <a:solidFill>
                  <a:srgbClr val="E4F4F9"/>
                </a:solidFill>
              </a:defRPr>
            </a:lvl1pPr>
          </a:lstStyle>
          <a:p>
            <a:r>
              <a:t>在此键入tittle</a:t>
            </a:r>
          </a:p>
        </p:txBody>
      </p:sp>
      <p:sp>
        <p:nvSpPr>
          <p:cNvPr id="7" name="在此键入姓名"/>
          <p:cNvSpPr txBox="1">
            <a:spLocks noGrp="1"/>
          </p:cNvSpPr>
          <p:nvPr>
            <p:ph type="body" sz="quarter" idx="15" hasCustomPrompt="1"/>
          </p:nvPr>
        </p:nvSpPr>
        <p:spPr>
          <a:xfrm>
            <a:off x="2444750" y="2514540"/>
            <a:ext cx="15758583" cy="3683060"/>
          </a:xfrm>
          <a:prstGeom prst="rect">
            <a:avLst/>
          </a:prstGeom>
        </p:spPr>
        <p:txBody>
          <a:bodyPr wrap="square" anchor="b">
            <a:spAutoFit/>
          </a:bodyPr>
          <a:lstStyle>
            <a:lvl1pPr>
              <a:spcBef>
                <a:spcPts val="0"/>
              </a:spcBef>
              <a:defRPr sz="7200" b="0" i="0">
                <a:solidFill>
                  <a:srgbClr val="FFFFFF"/>
                </a:solidFill>
                <a:latin typeface="Helvetica" pitchFamily="2" charset="0"/>
              </a:defRPr>
            </a:lvl1pPr>
          </a:lstStyle>
          <a:p>
            <a:r>
              <a:rPr lang="zh-CN" altLang="en-US"/>
              <a:t>极客大学架构师训练营</a:t>
            </a:r>
            <a:endParaRPr lang="en-US" altLang="zh-CN"/>
          </a:p>
          <a:p>
            <a:r>
              <a:rPr lang="zh-CN" altLang="en-US"/>
              <a:t>第</a:t>
            </a:r>
            <a:r>
              <a:rPr lang="en-US" altLang="zh-CN"/>
              <a:t>X</a:t>
            </a:r>
            <a:r>
              <a:rPr lang="zh-CN" altLang="en-US"/>
              <a:t>课</a:t>
            </a:r>
            <a:endParaRPr lang="en-US" altLang="zh-CN"/>
          </a:p>
          <a:p>
            <a:r>
              <a:rPr lang="zh-CN" altLang="en-US"/>
              <a:t>课程名称</a:t>
            </a:r>
            <a:endParaRPr lang="zh-CN" altLang="en-US"/>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自我介绍">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目录页">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xfrm>
            <a:off x="7318800" y="3790800"/>
            <a:ext cx="14637599" cy="7793999"/>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4" name="目录"/>
          <p:cNvSpPr txBox="1"/>
          <p:nvPr userDrawn="1"/>
        </p:nvSpPr>
        <p:spPr>
          <a:xfrm>
            <a:off x="3784600" y="3700462"/>
            <a:ext cx="2625719" cy="1641475"/>
          </a:xfrm>
          <a:prstGeom prst="rect">
            <a:avLst/>
          </a:prstGeom>
          <a:ln w="12700">
            <a:miter lim="400000"/>
          </a:ln>
        </p:spPr>
        <p:txBody>
          <a:bodyPr wrap="none" lIns="50800" tIns="50800" rIns="50800" bIns="50800" anchor="ctr">
            <a:spAutoFit/>
          </a:bodyPr>
          <a:lstStyle>
            <a:lvl1pPr>
              <a:defRPr sz="10000">
                <a:solidFill>
                  <a:srgbClr val="18B2E8"/>
                </a:solidFill>
              </a:defRPr>
            </a:lvl1pPr>
          </a:lstStyle>
          <a:p>
            <a:r>
              <a:rPr dirty="0" err="1">
                <a:latin typeface="Alibaba PuHuiTi" panose="00020600040101010101" pitchFamily="18" charset="-122"/>
                <a:ea typeface="Alibaba PuHuiTi" panose="00020600040101010101" pitchFamily="18" charset="-122"/>
                <a:cs typeface="Alibaba PuHuiTi" panose="00020600040101010101" pitchFamily="18" charset="-122"/>
              </a:rPr>
              <a:t>目录</a:t>
            </a:r>
            <a:endParaRPr dirty="0">
              <a:latin typeface="Alibaba PuHuiTi" panose="00020600040101010101" pitchFamily="18" charset="-122"/>
              <a:ea typeface="Alibaba PuHuiTi" panose="00020600040101010101" pitchFamily="18" charset="-122"/>
              <a:cs typeface="Alibaba PuHuiTi" panose="00020600040101010101" pitchFamily="18" charset="-122"/>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课程标题">
    <p:spTree>
      <p:nvGrpSpPr>
        <p:cNvPr id="1" name=""/>
        <p:cNvGrpSpPr/>
        <p:nvPr/>
      </p:nvGrpSpPr>
      <p:grpSpPr>
        <a:xfrm>
          <a:off x="0" y="0"/>
          <a:ext cx="0" cy="0"/>
          <a:chOff x="0" y="0"/>
          <a:chExt cx="0" cy="0"/>
        </a:xfrm>
      </p:grpSpPr>
      <p:sp>
        <p:nvSpPr>
          <p:cNvPr id="76"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5" name="第一节"/>
          <p:cNvSpPr txBox="1">
            <a:spLocks noGrp="1"/>
          </p:cNvSpPr>
          <p:nvPr>
            <p:ph type="body" sz="quarter" idx="13"/>
          </p:nvPr>
        </p:nvSpPr>
        <p:spPr>
          <a:xfrm>
            <a:off x="2959031" y="5708967"/>
            <a:ext cx="18000000" cy="1149033"/>
          </a:xfrm>
          <a:prstGeom prst="rect">
            <a:avLst/>
          </a:prstGeom>
        </p:spPr>
        <p:txBody>
          <a:bodyPr wrap="square" anchor="b">
            <a:noAutofit/>
          </a:bodyPr>
          <a:lstStyle>
            <a:lvl1pPr algn="ctr">
              <a:spcBef>
                <a:spcPts val="0"/>
              </a:spcBef>
              <a:defRPr sz="6800" b="0" i="0">
                <a:solidFill>
                  <a:srgbClr val="18B2E8"/>
                </a:solidFill>
                <a:latin typeface="Helvetica" pitchFamily="2" charset="0"/>
                <a:ea typeface="Microsoft YaHei" panose="020B0503020204020204" charset="-122"/>
                <a:cs typeface="Helvetica" pitchFamily="2" charset="0"/>
                <a:sym typeface="Microsoft YaHei" panose="020B0503020204020204" charset="-122"/>
              </a:defRPr>
            </a:lvl1pPr>
          </a:lstStyle>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fld>
            <a:endParaRPr lang="zh-CN" altLang="en-US"/>
          </a:p>
        </p:txBody>
      </p:sp>
      <p:sp>
        <p:nvSpPr>
          <p:cNvPr id="5" name="标题文本"/>
          <p:cNvSpPr txBox="1">
            <a:spLocks noGrp="1"/>
          </p:cNvSpPr>
          <p:nvPr>
            <p:ph type="title" hasCustomPrompt="1"/>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endParaRPr lang="en-GB" altLang="zh-CN"/>
          </a:p>
        </p:txBody>
      </p:sp>
      <p:sp>
        <p:nvSpPr>
          <p:cNvPr id="7" name="文本占位符 6"/>
          <p:cNvSpPr>
            <a:spLocks noGrp="1"/>
          </p:cNvSpPr>
          <p:nvPr>
            <p:ph type="body" sz="quarter" idx="11"/>
          </p:nvPr>
        </p:nvSpPr>
        <p:spPr>
          <a:xfrm>
            <a:off x="2462400" y="2890384"/>
            <a:ext cx="19458000" cy="9013825"/>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fld>
            <a:endParaRPr lang="zh-CN" alt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4" name="KEYNOTE模版_封底.jpg" descr="KEYNOTE模版_封底.jpg"/>
          <p:cNvPicPr>
            <a:picLocks noChangeAspect="1"/>
          </p:cNvPicPr>
          <p:nvPr userDrawn="1"/>
        </p:nvPicPr>
        <p:blipFill>
          <a:blip r:embed="rId2"/>
          <a:stretch>
            <a:fillRect/>
          </a:stretch>
        </p:blipFill>
        <p:spPr>
          <a:xfrm>
            <a:off x="0" y="0"/>
            <a:ext cx="24384000" cy="13716000"/>
          </a:xfrm>
          <a:prstGeom prst="rect">
            <a:avLst/>
          </a:prstGeom>
          <a:ln w="12700">
            <a:miter lim="400000"/>
            <a:headEnd/>
            <a:tailEnd/>
          </a:ln>
        </p:spPr>
      </p:pic>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image" Target="../media/image2.png"/><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8">
            <a:lum/>
          </a:blip>
          <a:srcRect/>
          <a:stretch>
            <a:fillRect/>
          </a:stretch>
        </a:blipFill>
        <a:effectLst/>
      </p:bgPr>
    </p:bg>
    <p:spTree>
      <p:nvGrpSpPr>
        <p:cNvPr id="1" name=""/>
        <p:cNvGrpSpPr/>
        <p:nvPr/>
      </p:nvGrpSpPr>
      <p:grpSpPr>
        <a:xfrm>
          <a:off x="0" y="0"/>
          <a:ext cx="0" cy="0"/>
          <a:chOff x="0" y="0"/>
          <a:chExt cx="0" cy="0"/>
        </a:xfrm>
      </p:grpSpPr>
      <p:sp>
        <p:nvSpPr>
          <p:cNvPr id="2" name="正文级别 1…"/>
          <p:cNvSpPr txBox="1">
            <a:spLocks noGrp="1"/>
          </p:cNvSpPr>
          <p:nvPr>
            <p:ph type="body" idx="1"/>
          </p:nvPr>
        </p:nvSpPr>
        <p:spPr>
          <a:xfrm>
            <a:off x="1689100" y="2997200"/>
            <a:ext cx="21005800" cy="8940800"/>
          </a:xfrm>
          <a:prstGeom prst="rect">
            <a:avLst/>
          </a:prstGeom>
          <a:ln w="12700">
            <a:miter lim="400000"/>
          </a:ln>
        </p:spPr>
        <p:txBody>
          <a:bodyPr lIns="50800" tIns="50800" rIns="50800" bIns="50800" anchor="t" anchorCtr="0">
            <a:normAutofit/>
          </a:bodyPr>
          <a:lstStyle>
            <a:lvl2pPr marL="1270000" indent="-635000"/>
            <a:lvl3pPr marL="1905000" indent="-635000"/>
            <a:lvl4pPr marL="2540000" indent="-635000"/>
            <a:lvl5pPr marL="3175000" indent="-635000"/>
          </a:lstStyle>
          <a:p>
            <a:r>
              <a:t>正文级别 1</a:t>
            </a:r>
          </a:p>
          <a:p>
            <a:pPr lvl="1"/>
            <a:r>
              <a:t>正文级别 2</a:t>
            </a:r>
          </a:p>
          <a:p>
            <a:pPr lvl="2"/>
            <a:r>
              <a:t>正文级别 3</a:t>
            </a:r>
          </a:p>
          <a:p>
            <a:pPr lvl="3"/>
            <a:r>
              <a:t>正文级别 4</a:t>
            </a:r>
          </a:p>
          <a:p>
            <a:pPr lvl="4"/>
            <a:r>
              <a:t>正文级别 5</a:t>
            </a:r>
          </a:p>
        </p:txBody>
      </p:sp>
      <p:sp>
        <p:nvSpPr>
          <p:cNvPr id="3" name="标题文本"/>
          <p:cNvSpPr txBox="1">
            <a:spLocks noGrp="1"/>
          </p:cNvSpPr>
          <p:nvPr>
            <p:ph type="title"/>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endParaRPr lang="en-GB" altLang="zh-CN"/>
          </a:p>
        </p:txBody>
      </p:sp>
      <p:sp>
        <p:nvSpPr>
          <p:cNvPr id="4"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pic>
        <p:nvPicPr>
          <p:cNvPr id="6" name="图片 5" descr="文本&#10;&#10;描述已自动生成"/>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0098060" y="-22300"/>
            <a:ext cx="4483100" cy="12954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med"/>
  <p:txStyles>
    <p:titleStyle>
      <a:lvl1pPr marL="0" marR="0" indent="0" algn="l" defTabSz="825500" latinLnBrk="0">
        <a:lnSpc>
          <a:spcPct val="100000"/>
        </a:lnSpc>
        <a:spcBef>
          <a:spcPts val="0"/>
        </a:spcBef>
        <a:spcAft>
          <a:spcPts val="0"/>
        </a:spcAft>
        <a:buClrTx/>
        <a:buSzTx/>
        <a:buFontTx/>
        <a:buNone/>
        <a:defRPr sz="6800" b="1" i="0" u="none" strike="noStrike" cap="none" spc="0" baseline="0">
          <a:solidFill>
            <a:srgbClr val="17B2E9"/>
          </a:solidFill>
          <a:uFillTx/>
          <a:latin typeface="Helvetica" pitchFamily="2" charset="0"/>
          <a:ea typeface="Alibaba PuHuiTi" panose="00020600040101010101" pitchFamily="18" charset="-122"/>
          <a:cs typeface="Alibaba PuHuiTi" panose="00020600040101010101" pitchFamily="18" charset="-122"/>
          <a:sym typeface="Helvetica Light"/>
        </a:defRPr>
      </a:lvl1pPr>
      <a:lvl2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2pPr>
      <a:lvl3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3pPr>
      <a:lvl4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4pPr>
      <a:lvl5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5pPr>
      <a:lvl6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6pPr>
      <a:lvl7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7pPr>
      <a:lvl8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8pPr>
      <a:lvl9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9pPr>
    </p:titleStyle>
    <p:body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panose="00020600040101010101" pitchFamily="18" charset="-122"/>
          <a:cs typeface="Alibaba PuHuiTi"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panose="00020600040101010101" pitchFamily="18" charset="-122"/>
          <a:cs typeface="Alibaba PuHuiTi"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panose="00020600040101010101" pitchFamily="18" charset="-122"/>
          <a:cs typeface="Alibaba PuHuiTi"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panose="00020600040101010101" pitchFamily="18" charset="-122"/>
          <a:cs typeface="Alibaba PuHuiTi"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panose="00020600040101010101" pitchFamily="18" charset="-122"/>
          <a:cs typeface="Alibaba PuHuiTi"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panose="00020600040101010101" pitchFamily="18" charset="-122"/>
          <a:ea typeface="Alibaba PuHuiTi" panose="00020600040101010101" pitchFamily="18" charset="-122"/>
          <a:cs typeface="Alibaba PuHuiTi"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panose="00020600040101010101" pitchFamily="18" charset="-122"/>
          <a:ea typeface="Alibaba PuHuiTi" panose="00020600040101010101" pitchFamily="18" charset="-122"/>
          <a:cs typeface="Alibaba PuHuiTi"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panose="00020600040101010101" pitchFamily="18" charset="-122"/>
          <a:ea typeface="Alibaba PuHuiTi" panose="00020600040101010101" pitchFamily="18" charset="-122"/>
          <a:cs typeface="Alibaba PuHuiTi"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panose="00020600040101010101" pitchFamily="18" charset="-122"/>
          <a:ea typeface="Alibaba PuHuiTi" panose="00020600040101010101" pitchFamily="18" charset="-122"/>
          <a:cs typeface="Alibaba PuHuiTi" panose="00020600040101010101" pitchFamily="18" charset="-122"/>
          <a:sym typeface="Alibaba PuHuiTi" panose="00020600040101010101" pitchFamily="18" charset="-122"/>
        </a:defRPr>
      </a:lvl9pPr>
    </p:bodyStyle>
    <p:otherStyle>
      <a:lvl1pPr marL="0" marR="0" indent="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1pPr>
      <a:lvl2pPr marL="0" marR="0" indent="228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2pPr>
      <a:lvl3pPr marL="0" marR="0" indent="457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3pPr>
      <a:lvl4pPr marL="0" marR="0" indent="685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4pPr>
      <a:lvl5pPr marL="0" marR="0" indent="9144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5pPr>
      <a:lvl6pPr marL="0" marR="0" indent="11430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6pPr>
      <a:lvl7pPr marL="0" marR="0" indent="1371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7pPr>
      <a:lvl8pPr marL="0" marR="0" indent="1600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8pPr>
      <a:lvl9pPr marL="0" marR="0" indent="1828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5.xml"/><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5.xml"/><Relationship Id="rId2" Type="http://schemas.openxmlformats.org/officeDocument/2006/relationships/image" Target="../media/image8.png"/><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5.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2444750" y="7675880"/>
            <a:ext cx="5928995" cy="1163320"/>
          </a:xfrm>
        </p:spPr>
        <p:txBody>
          <a:bodyPr wrap="square"/>
          <a:lstStyle/>
          <a:p>
            <a:r>
              <a:rPr kumimoji="1" lang="zh-CN" altLang="en-US"/>
              <a:t>毛剑</a:t>
            </a:r>
            <a:endParaRPr kumimoji="1" lang="zh-CN" altLang="en-US"/>
          </a:p>
        </p:txBody>
      </p:sp>
      <p:sp>
        <p:nvSpPr>
          <p:cNvPr id="4" name="文本占位符 3"/>
          <p:cNvSpPr>
            <a:spLocks noGrp="1"/>
          </p:cNvSpPr>
          <p:nvPr>
            <p:ph type="body" sz="quarter" idx="15"/>
          </p:nvPr>
        </p:nvSpPr>
        <p:spPr>
          <a:xfrm>
            <a:off x="2444750" y="4988560"/>
            <a:ext cx="19143345" cy="1209040"/>
          </a:xfrm>
        </p:spPr>
        <p:txBody>
          <a:bodyPr wrap="square"/>
          <a:lstStyle/>
          <a:p>
            <a:r>
              <a:rPr kumimoji="1"/>
              <a:t>Proxyless Service Mesh</a:t>
            </a:r>
            <a:endParaRPr kumimoji="1"/>
          </a:p>
        </p:txBody>
      </p:sp>
      <p:pic>
        <p:nvPicPr>
          <p:cNvPr id="5" name="图片 4" descr="文本&#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098060" y="-22300"/>
            <a:ext cx="4483100" cy="1295400"/>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90204" pitchFamily="34" charset="0"/>
            </a:pPr>
            <a:r>
              <a:rPr lang="en-US" altLang="zh-CN" dirty="0">
                <a:sym typeface="+mn-ea"/>
              </a:rPr>
              <a:t>[1] 告别 Sidecar - 使用 eBPF 解锁内核级服务网格https://cloud.tencent.com/developer/article/1917877</a:t>
            </a:r>
            <a:endParaRPr lang="en-US" altLang="zh-CN" dirty="0">
              <a:sym typeface="+mn-ea"/>
            </a:endParaRPr>
          </a:p>
          <a:p>
            <a:pPr>
              <a:buFont typeface="Arial" panose="020B0604020202090204" pitchFamily="34" charset="0"/>
            </a:pPr>
            <a:r>
              <a:rPr lang="en-US" altLang="zh-CN" dirty="0">
                <a:sym typeface="+mn-ea"/>
              </a:rPr>
              <a:t>[2] eBPF 如何简化服务网格 https://cloud.tencent.com/developer/article/1895605</a:t>
            </a:r>
            <a:endParaRPr lang="en-US" altLang="zh-CN" dirty="0">
              <a:sym typeface="+mn-ea"/>
            </a:endParaRPr>
          </a:p>
          <a:p>
            <a:pPr>
              <a:buFont typeface="Arial" panose="020B0604020202090204" pitchFamily="34" charset="0"/>
            </a:pPr>
            <a:r>
              <a:rPr lang="en-US" altLang="zh-CN" dirty="0">
                <a:sym typeface="+mn-ea"/>
              </a:rPr>
              <a:t>[3] Envoy https://www.envoyproxy.io/</a:t>
            </a:r>
            <a:endParaRPr lang="en-US" altLang="zh-CN" dirty="0">
              <a:sym typeface="+mn-ea"/>
            </a:endParaRPr>
          </a:p>
          <a:p>
            <a:pPr>
              <a:buFont typeface="Arial" panose="020B0604020202090204" pitchFamily="34" charset="0"/>
            </a:pPr>
            <a:r>
              <a:rPr lang="en-US" altLang="zh-CN" dirty="0">
                <a:sym typeface="+mn-ea"/>
              </a:rPr>
              <a:t>[4] Linkerd-proxy https://linkerd.io/</a:t>
            </a:r>
            <a:endParaRPr lang="en-US" altLang="zh-CN" dirty="0">
              <a:sym typeface="+mn-ea"/>
            </a:endParaRPr>
          </a:p>
          <a:p>
            <a:pPr>
              <a:buFont typeface="Arial" panose="020B0604020202090204" pitchFamily="34" charset="0"/>
            </a:pPr>
            <a:r>
              <a:rPr lang="en-US" altLang="zh-CN" dirty="0">
                <a:sym typeface="+mn-ea"/>
              </a:rPr>
              <a:t>[5] Proxyless Service Mesh在百度的实践与思考https://blog.csdn.net/u011537073/article/details/121915218</a:t>
            </a:r>
            <a:endParaRPr lang="en-US" altLang="zh-CN" dirty="0">
              <a:sym typeface="+mn-ea"/>
            </a:endParaRPr>
          </a:p>
          <a:p>
            <a:pPr>
              <a:buFont typeface="Arial" panose="020B0604020202090204" pitchFamily="34" charset="0"/>
            </a:pPr>
            <a:r>
              <a:rPr lang="en-US" altLang="zh-CN" dirty="0">
                <a:sym typeface="+mn-ea"/>
              </a:rPr>
              <a:t>[6] 基于 k8s 的纵向扩容介绍 VPA 介绍</a:t>
            </a:r>
            <a:endParaRPr lang="en-US" altLang="zh-CN" dirty="0">
              <a:sym typeface="+mn-ea"/>
            </a:endParaRPr>
          </a:p>
          <a:p>
            <a:pPr>
              <a:buFont typeface="Arial" panose="020B0604020202090204" pitchFamily="34" charset="0"/>
            </a:pPr>
            <a:r>
              <a:rPr lang="en-US" altLang="zh-CN" dirty="0">
                <a:sym typeface="+mn-ea"/>
              </a:rPr>
              <a:t>https://zhuanlan.zhihu.com/p/45646562</a:t>
            </a:r>
            <a:endParaRPr lang="en-US" altLang="zh-CN" dirty="0">
              <a:sym typeface="+mn-ea"/>
            </a:endParaRPr>
          </a:p>
          <a:p>
            <a:pPr>
              <a:buFont typeface="Arial" panose="020B0604020202090204" pitchFamily="34" charset="0"/>
            </a:pPr>
            <a:r>
              <a:rPr lang="en-US" altLang="zh-CN" dirty="0">
                <a:sym typeface="+mn-ea"/>
              </a:rPr>
              <a:t>[7] How eBPF will solve Service Mesh</a:t>
            </a:r>
            <a:endParaRPr lang="en-US" altLang="zh-CN" dirty="0">
              <a:sym typeface="+mn-ea"/>
            </a:endParaRPr>
          </a:p>
          <a:p>
            <a:pPr>
              <a:buFont typeface="Arial" panose="020B0604020202090204" pitchFamily="34" charset="0"/>
            </a:pPr>
            <a:r>
              <a:rPr lang="en-US" altLang="zh-CN" dirty="0">
                <a:sym typeface="+mn-ea"/>
              </a:rPr>
              <a:t>https://isovalent.com/blog/post/2021-12-08-ebpf-servicemesh</a:t>
            </a:r>
            <a:endParaRPr lang="en-US" altLang="zh-CN" dirty="0">
              <a:sym typeface="+mn-ea"/>
            </a:endParaRPr>
          </a:p>
          <a:p>
            <a:pPr>
              <a:buFont typeface="Arial" panose="020B0604020202090204" pitchFamily="34" charset="0"/>
            </a:pPr>
            <a:r>
              <a:rPr lang="en-US" altLang="zh-CN" dirty="0">
                <a:sym typeface="+mn-ea"/>
              </a:rPr>
              <a:t>[8] Proxyless Service Mesh with gRPC</a:t>
            </a:r>
            <a:endParaRPr lang="en-US" altLang="zh-CN" dirty="0">
              <a:sym typeface="+mn-ea"/>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3000" y="5871410"/>
            <a:ext cx="19458000" cy="1973179"/>
          </a:xfrm>
        </p:spPr>
        <p:txBody>
          <a:bodyPr>
            <a:normAutofit/>
          </a:bodyPr>
          <a:lstStyle/>
          <a:p>
            <a:pPr algn="ctr"/>
            <a:r>
              <a:rPr kumimoji="1" lang="en-US" altLang="zh-CN" sz="11500" b="0" dirty="0">
                <a:latin typeface="Microsoft YaHei" panose="020B0503020204020204" charset="-122"/>
                <a:ea typeface="Microsoft YaHei" panose="020B0503020204020204" charset="-122"/>
              </a:rPr>
              <a:t>Q&amp;A</a:t>
            </a:r>
            <a:endParaRPr kumimoji="1" lang="zh-CN" altLang="en-US" sz="11500" b="0" dirty="0">
              <a:latin typeface="Microsoft YaHei" panose="020B0503020204020204" charset="-122"/>
              <a:ea typeface="Microsoft YaHei" panose="020B0503020204020204" charset="-122"/>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Service Mesh 的优势和困局</a:t>
            </a:r>
            <a:endParaRPr kumimoji="1" lang="zh-CN" altLang="en-US"/>
          </a:p>
        </p:txBody>
      </p:sp>
      <p:sp>
        <p:nvSpPr>
          <p:cNvPr id="7" name="文本占位符 6"/>
          <p:cNvSpPr>
            <a:spLocks noGrp="1"/>
          </p:cNvSpPr>
          <p:nvPr>
            <p:ph type="body" sz="quarter" idx="11"/>
          </p:nvPr>
        </p:nvSpPr>
        <p:spPr>
          <a:xfrm>
            <a:off x="2462530" y="2731770"/>
            <a:ext cx="10713085" cy="10222230"/>
          </a:xfrm>
        </p:spPr>
        <p:txBody>
          <a:bodyPr anchor="t" anchorCtr="0">
            <a:noAutofit/>
          </a:bodyPr>
          <a:lstStyle/>
          <a:p>
            <a:pPr>
              <a:buFont typeface="Arial" panose="020B0604020202090204" pitchFamily="34" charset="0"/>
            </a:pPr>
            <a:r>
              <a:rPr kumimoji="1" lang="en-US" altLang="zh-CN" dirty="0">
                <a:solidFill>
                  <a:schemeClr val="bg1"/>
                </a:solidFill>
                <a:latin typeface="Helvetica Oblique" charset="0"/>
                <a:cs typeface="Helvetica Oblique" charset="0"/>
                <a:sym typeface="+mn-ea"/>
              </a:rPr>
              <a:t>[1] </a:t>
            </a:r>
            <a:r>
              <a:rPr kumimoji="1" lang="zh-CN" altLang="en-US" dirty="0">
                <a:solidFill>
                  <a:schemeClr val="bg1"/>
                </a:solidFill>
                <a:latin typeface="Helvetica Oblique" charset="0"/>
                <a:cs typeface="Helvetica Oblique" charset="0"/>
                <a:sym typeface="+mn-ea"/>
              </a:rPr>
              <a:t>Service Mesh 提供了微服务化开发的新思路，核心思想是构建一个代理转发网络并结合控制和转发分离的做法来对成千上万个微服务间做流量、策略、安全等管理，利于整体统一管控和升级。在 </a:t>
            </a:r>
            <a:r>
              <a:rPr kumimoji="1" lang="en-US" altLang="zh-CN" dirty="0">
                <a:solidFill>
                  <a:schemeClr val="bg1"/>
                </a:solidFill>
                <a:latin typeface="Helvetica Oblique" charset="0"/>
                <a:cs typeface="Helvetica Oblique" charset="0"/>
                <a:sym typeface="+mn-ea"/>
              </a:rPr>
              <a:t>Service Mesh </a:t>
            </a:r>
            <a:r>
              <a:rPr kumimoji="1" lang="zh-CN" altLang="en-US" dirty="0">
                <a:solidFill>
                  <a:schemeClr val="bg1"/>
                </a:solidFill>
                <a:latin typeface="Helvetica Oblique" charset="0"/>
                <a:cs typeface="Helvetica Oblique" charset="0"/>
                <a:sym typeface="+mn-ea"/>
              </a:rPr>
              <a:t>出现之前，包括我们当前都是基于 </a:t>
            </a:r>
            <a:r>
              <a:rPr kumimoji="1" lang="en-US" altLang="zh-CN" dirty="0">
                <a:solidFill>
                  <a:schemeClr val="bg1"/>
                </a:solidFill>
                <a:latin typeface="Helvetica Oblique" charset="0"/>
                <a:cs typeface="Helvetica Oblique" charset="0"/>
                <a:sym typeface="+mn-ea"/>
              </a:rPr>
              <a:t>SDK </a:t>
            </a:r>
            <a:r>
              <a:rPr kumimoji="1" lang="zh-CN" altLang="en-US" dirty="0">
                <a:solidFill>
                  <a:schemeClr val="bg1"/>
                </a:solidFill>
                <a:latin typeface="Helvetica Oblique" charset="0"/>
                <a:cs typeface="Helvetica Oblique" charset="0"/>
                <a:sym typeface="+mn-ea"/>
              </a:rPr>
              <a:t>来治理微服务（部分中间件我们是以 </a:t>
            </a:r>
            <a:r>
              <a:rPr kumimoji="1" lang="en-US" altLang="zh-CN" dirty="0">
                <a:solidFill>
                  <a:schemeClr val="bg1"/>
                </a:solidFill>
                <a:latin typeface="Helvetica Oblique" charset="0"/>
                <a:cs typeface="Helvetica Oblique" charset="0"/>
                <a:sym typeface="+mn-ea"/>
              </a:rPr>
              <a:t>Proxy </a:t>
            </a:r>
            <a:r>
              <a:rPr kumimoji="1" lang="zh-CN" altLang="en-US" dirty="0">
                <a:solidFill>
                  <a:schemeClr val="bg1"/>
                </a:solidFill>
                <a:latin typeface="Helvetica Oblique" charset="0"/>
                <a:cs typeface="Helvetica Oblique" charset="0"/>
                <a:sym typeface="+mn-ea"/>
              </a:rPr>
              <a:t>形式存在，即 </a:t>
            </a:r>
            <a:r>
              <a:rPr kumimoji="1" lang="en-US" altLang="zh-CN" dirty="0">
                <a:solidFill>
                  <a:schemeClr val="bg1"/>
                </a:solidFill>
                <a:latin typeface="Helvetica Oblique" charset="0"/>
                <a:cs typeface="Helvetica Oblique" charset="0"/>
                <a:sym typeface="+mn-ea"/>
              </a:rPr>
              <a:t>Mesh </a:t>
            </a:r>
            <a:r>
              <a:rPr kumimoji="1" lang="zh-CN" altLang="en-US" dirty="0">
                <a:solidFill>
                  <a:schemeClr val="bg1"/>
                </a:solidFill>
                <a:latin typeface="Helvetica Oblique" charset="0"/>
                <a:cs typeface="Helvetica Oblique" charset="0"/>
                <a:sym typeface="+mn-ea"/>
              </a:rPr>
              <a:t>化）。</a:t>
            </a:r>
            <a:endParaRPr kumimoji="1" lang="zh-CN" altLang="en-US" dirty="0">
              <a:solidFill>
                <a:schemeClr val="bg1"/>
              </a:solidFill>
              <a:latin typeface="Helvetica Oblique" charset="0"/>
              <a:cs typeface="Helvetica Oblique" charset="0"/>
              <a:sym typeface="+mn-ea"/>
            </a:endParaRPr>
          </a:p>
          <a:p>
            <a:pPr>
              <a:buFont typeface="Arial" panose="020B0604020202090204" pitchFamily="34" charset="0"/>
            </a:pPr>
            <a:r>
              <a:rPr kumimoji="1" lang="zh-CN" altLang="en-US" dirty="0">
                <a:solidFill>
                  <a:schemeClr val="bg1"/>
                </a:solidFill>
                <a:latin typeface="Helvetica Oblique" charset="0"/>
                <a:cs typeface="Helvetica Oblique" charset="0"/>
                <a:sym typeface="+mn-ea"/>
              </a:rPr>
              <a:t>许多企业引入的原因，总结下来：</a:t>
            </a:r>
            <a:endParaRPr kumimoji="1" lang="zh-CN" altLang="en-US" dirty="0">
              <a:solidFill>
                <a:schemeClr val="bg1"/>
              </a:solidFill>
              <a:latin typeface="Helvetica Oblique" charset="0"/>
              <a:cs typeface="Helvetica Oblique" charset="0"/>
              <a:sym typeface="+mn-ea"/>
            </a:endParaRPr>
          </a:p>
          <a:p>
            <a:pPr marL="571500" indent="-571500">
              <a:buFont typeface="Arial" panose="020B0604020202090204" pitchFamily="34" charset="0"/>
              <a:buChar char="•"/>
            </a:pPr>
            <a:r>
              <a:rPr kumimoji="1" lang="zh-CN" altLang="en-US" sz="3600" i="1" dirty="0">
                <a:solidFill>
                  <a:schemeClr val="accent1"/>
                </a:solidFill>
                <a:latin typeface="Helvetica Oblique" charset="0"/>
                <a:cs typeface="Helvetica Oblique" charset="0"/>
                <a:sym typeface="+mn-ea"/>
              </a:rPr>
              <a:t>多语言带来的 </a:t>
            </a:r>
            <a:r>
              <a:rPr kumimoji="1" lang="en-US" altLang="zh-CN" sz="3600" i="1" dirty="0">
                <a:solidFill>
                  <a:schemeClr val="accent1"/>
                </a:solidFill>
                <a:latin typeface="Helvetica Oblique" charset="0"/>
                <a:cs typeface="Helvetica Oblique" charset="0"/>
                <a:sym typeface="+mn-ea"/>
              </a:rPr>
              <a:t>SDK </a:t>
            </a:r>
            <a:r>
              <a:rPr kumimoji="1" lang="zh-CN" altLang="en-US" sz="3600" i="1" dirty="0">
                <a:solidFill>
                  <a:schemeClr val="accent1"/>
                </a:solidFill>
                <a:latin typeface="Helvetica Oblique" charset="0"/>
                <a:cs typeface="Helvetica Oblique" charset="0"/>
                <a:sym typeface="+mn-ea"/>
              </a:rPr>
              <a:t>开发门槛；</a:t>
            </a:r>
            <a:endParaRPr kumimoji="1" lang="en-US" altLang="zh-CN" sz="3600" i="1" dirty="0">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r>
              <a:rPr kumimoji="1" lang="en-US" altLang="zh-CN" sz="3600" i="1" dirty="0">
                <a:solidFill>
                  <a:schemeClr val="accent1"/>
                </a:solidFill>
                <a:latin typeface="Helvetica Oblique" charset="0"/>
                <a:cs typeface="Helvetica Oblique" charset="0"/>
                <a:sym typeface="+mn-ea"/>
              </a:rPr>
              <a:t>SDK </a:t>
            </a:r>
            <a:r>
              <a:rPr kumimoji="1" lang="zh-CN" altLang="en-US" sz="3600" i="1" dirty="0">
                <a:solidFill>
                  <a:schemeClr val="accent1"/>
                </a:solidFill>
                <a:latin typeface="Helvetica Oblique" charset="0"/>
                <a:cs typeface="Helvetica Oblique" charset="0"/>
                <a:sym typeface="+mn-ea"/>
              </a:rPr>
              <a:t>版本升级和兼容性；</a:t>
            </a:r>
            <a:endParaRPr kumimoji="1" lang="en-US" altLang="zh-CN" sz="3600" i="1" dirty="0">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r>
              <a:rPr kumimoji="1" lang="zh-CN" altLang="en-US" sz="3600" i="1" dirty="0">
                <a:solidFill>
                  <a:schemeClr val="accent1"/>
                </a:solidFill>
                <a:latin typeface="Helvetica Oblique" charset="0"/>
                <a:cs typeface="Helvetica Oblique" charset="0"/>
                <a:sym typeface="+mn-ea"/>
              </a:rPr>
              <a:t>历史技术债务导致缺乏服务治理能力；</a:t>
            </a:r>
            <a:endParaRPr kumimoji="1" lang="en-US" altLang="zh-CN" dirty="0">
              <a:solidFill>
                <a:schemeClr val="bg1"/>
              </a:solidFill>
              <a:latin typeface="Helvetica Oblique" charset="0"/>
              <a:cs typeface="Helvetica Oblique" charset="0"/>
              <a:sym typeface="+mn-ea"/>
            </a:endParaRPr>
          </a:p>
          <a:p>
            <a:pPr>
              <a:buFont typeface="Arial" panose="020B0604020202090204" pitchFamily="34" charset="0"/>
            </a:pPr>
            <a:r>
              <a:rPr kumimoji="1" lang="zh-CN" altLang="en-US" dirty="0">
                <a:solidFill>
                  <a:schemeClr val="bg1"/>
                </a:solidFill>
                <a:latin typeface="Helvetica Oblique" charset="0"/>
                <a:cs typeface="Helvetica Oblique" charset="0"/>
                <a:sym typeface="+mn-ea"/>
              </a:rPr>
              <a:t>种种复杂原因催生了服务之间通讯层抽象，它不和应用代码耦合。把完整的治理能力下沉到 </a:t>
            </a:r>
            <a:r>
              <a:rPr kumimoji="1" lang="en-US" altLang="zh-CN" dirty="0">
                <a:solidFill>
                  <a:schemeClr val="bg1"/>
                </a:solidFill>
                <a:latin typeface="Helvetica Oblique" charset="0"/>
                <a:cs typeface="Helvetica Oblique" charset="0"/>
                <a:sym typeface="+mn-ea"/>
              </a:rPr>
              <a:t>Proxy </a:t>
            </a:r>
            <a:r>
              <a:rPr kumimoji="1" lang="zh-CN" altLang="en-US" dirty="0">
                <a:solidFill>
                  <a:schemeClr val="bg1"/>
                </a:solidFill>
                <a:latin typeface="Helvetica Oblique" charset="0"/>
                <a:cs typeface="Helvetica Oblique" charset="0"/>
                <a:sym typeface="+mn-ea"/>
              </a:rPr>
              <a:t>中。</a:t>
            </a:r>
            <a:endParaRPr kumimoji="1" lang="zh-CN" altLang="en-US" dirty="0">
              <a:solidFill>
                <a:schemeClr val="bg1"/>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3288645" y="3811905"/>
            <a:ext cx="10713720" cy="6824345"/>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Service Mesh 的优势和困局</a:t>
            </a:r>
            <a:endParaRPr kumimoji="1" lang="zh-CN" altLang="en-US"/>
          </a:p>
        </p:txBody>
      </p:sp>
      <p:sp>
        <p:nvSpPr>
          <p:cNvPr id="7" name="文本占位符 6"/>
          <p:cNvSpPr>
            <a:spLocks noGrp="1"/>
          </p:cNvSpPr>
          <p:nvPr>
            <p:ph type="body" sz="quarter" idx="11"/>
          </p:nvPr>
        </p:nvSpPr>
        <p:spPr>
          <a:xfrm>
            <a:off x="2462530" y="2731770"/>
            <a:ext cx="10713085" cy="10222230"/>
          </a:xfrm>
        </p:spPr>
        <p:txBody>
          <a:bodyPr anchor="t" anchorCtr="0">
            <a:noAutofit/>
          </a:bodyPr>
          <a:lstStyle/>
          <a:p>
            <a:pPr>
              <a:buFont typeface="Arial" panose="020B0604020202090204" pitchFamily="34" charset="0"/>
            </a:pPr>
            <a:r>
              <a:rPr kumimoji="1" lang="zh-CN" altLang="en-US" dirty="0">
                <a:solidFill>
                  <a:schemeClr val="bg1"/>
                </a:solidFill>
                <a:latin typeface="Helvetica Oblique" charset="0"/>
                <a:cs typeface="Helvetica Oblique" charset="0"/>
                <a:sym typeface="+mn-ea"/>
              </a:rPr>
              <a:t>纵观今天服务网格的功能，可以总结几点：</a:t>
            </a:r>
            <a:endParaRPr kumimoji="1" lang="zh-CN" altLang="en-US" dirty="0">
              <a:solidFill>
                <a:schemeClr val="bg1"/>
              </a:solidFill>
              <a:latin typeface="Helvetica Oblique" charset="0"/>
              <a:cs typeface="Helvetica Oblique" charset="0"/>
              <a:sym typeface="+mn-ea"/>
            </a:endParaRPr>
          </a:p>
          <a:p>
            <a:pPr marL="571500" indent="-571500">
              <a:buFont typeface="Arial" panose="020B0604020202090204" pitchFamily="34" charset="0"/>
              <a:buChar char="•"/>
            </a:pPr>
            <a:r>
              <a:rPr kumimoji="1" lang="zh-CN" altLang="en-US" i="1" dirty="0">
                <a:solidFill>
                  <a:schemeClr val="accent1"/>
                </a:solidFill>
                <a:latin typeface="Helvetica Oblique" charset="0"/>
                <a:cs typeface="Helvetica Oblique" charset="0"/>
                <a:sym typeface="+mn-ea"/>
              </a:rPr>
              <a:t>弹性连接：服务与服务之间的通信必须能够跨越边界，如云、集群和场所。通信必须是有弹性的和容错的；</a:t>
            </a:r>
            <a:endParaRPr kumimoji="1" lang="zh-CN" altLang="en-US" i="1" dirty="0">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r>
              <a:rPr kumimoji="1" lang="en-US" altLang="zh-CN" i="1" dirty="0">
                <a:solidFill>
                  <a:schemeClr val="accent1"/>
                </a:solidFill>
                <a:latin typeface="Helvetica Oblique" charset="0"/>
                <a:cs typeface="Helvetica Oblique" charset="0"/>
                <a:sym typeface="+mn-ea"/>
              </a:rPr>
              <a:t>L7 </a:t>
            </a:r>
            <a:r>
              <a:rPr kumimoji="1" lang="zh-CN" altLang="en-US" i="1" dirty="0">
                <a:solidFill>
                  <a:schemeClr val="accent1"/>
                </a:solidFill>
                <a:latin typeface="Helvetica Oblique" charset="0"/>
                <a:cs typeface="Helvetica Oblique" charset="0"/>
                <a:sym typeface="+mn-ea"/>
              </a:rPr>
              <a:t>流量管理：支持多种通信协议（</a:t>
            </a:r>
            <a:r>
              <a:rPr kumimoji="1" lang="en-US" altLang="zh-CN" i="1" dirty="0">
                <a:solidFill>
                  <a:schemeClr val="accent1"/>
                </a:solidFill>
                <a:latin typeface="Helvetica Oblique" charset="0"/>
                <a:cs typeface="Helvetica Oblique" charset="0"/>
                <a:sym typeface="+mn-ea"/>
              </a:rPr>
              <a:t>HTTP</a:t>
            </a:r>
            <a:r>
              <a:rPr kumimoji="1" lang="zh-CN" altLang="en-US" i="1" dirty="0">
                <a:solidFill>
                  <a:schemeClr val="accent1"/>
                </a:solidFill>
                <a:latin typeface="Helvetica Oblique" charset="0"/>
                <a:cs typeface="Helvetica Oblique" charset="0"/>
                <a:sym typeface="+mn-ea"/>
              </a:rPr>
              <a:t>、</a:t>
            </a:r>
            <a:r>
              <a:rPr kumimoji="1" lang="en-US" altLang="zh-CN" i="1" dirty="0">
                <a:solidFill>
                  <a:schemeClr val="accent1"/>
                </a:solidFill>
                <a:latin typeface="Helvetica Oblique" charset="0"/>
                <a:cs typeface="Helvetica Oblique" charset="0"/>
                <a:sym typeface="+mn-ea"/>
              </a:rPr>
              <a:t>gRPC</a:t>
            </a:r>
            <a:r>
              <a:rPr kumimoji="1" lang="zh-CN" altLang="en-US" i="1" dirty="0">
                <a:solidFill>
                  <a:schemeClr val="accent1"/>
                </a:solidFill>
                <a:latin typeface="Helvetica Oblique" charset="0"/>
                <a:cs typeface="Helvetica Oblique" charset="0"/>
                <a:sym typeface="+mn-ea"/>
              </a:rPr>
              <a:t>、</a:t>
            </a:r>
            <a:r>
              <a:rPr kumimoji="1" lang="en-US" altLang="zh-CN" i="1" dirty="0">
                <a:solidFill>
                  <a:schemeClr val="accent1"/>
                </a:solidFill>
                <a:latin typeface="Helvetica Oblique" charset="0"/>
                <a:cs typeface="Helvetica Oblique" charset="0"/>
                <a:sym typeface="+mn-ea"/>
              </a:rPr>
              <a:t>Thrift</a:t>
            </a:r>
            <a:r>
              <a:rPr kumimoji="1" lang="zh-CN" altLang="en-US" i="1" dirty="0">
                <a:solidFill>
                  <a:schemeClr val="accent1"/>
                </a:solidFill>
                <a:latin typeface="Helvetica Oblique" charset="0"/>
                <a:cs typeface="Helvetica Oblique" charset="0"/>
                <a:sym typeface="+mn-ea"/>
              </a:rPr>
              <a:t>、</a:t>
            </a:r>
            <a:r>
              <a:rPr kumimoji="1" lang="en-US" altLang="zh-CN" i="1" dirty="0">
                <a:solidFill>
                  <a:schemeClr val="accent1"/>
                </a:solidFill>
                <a:latin typeface="Helvetica Oblique" charset="0"/>
                <a:cs typeface="Helvetica Oblique" charset="0"/>
                <a:sym typeface="+mn-ea"/>
              </a:rPr>
              <a:t>WebSocket </a:t>
            </a:r>
            <a:r>
              <a:rPr kumimoji="1" lang="zh-CN" altLang="en-US" i="1" dirty="0">
                <a:solidFill>
                  <a:schemeClr val="accent1"/>
                </a:solidFill>
                <a:latin typeface="Helvetica Oblique" charset="0"/>
                <a:cs typeface="Helvetica Oblique" charset="0"/>
                <a:sym typeface="+mn-ea"/>
              </a:rPr>
              <a:t>等），以及在 </a:t>
            </a:r>
            <a:r>
              <a:rPr kumimoji="1" lang="en-US" altLang="zh-CN" i="1" dirty="0">
                <a:solidFill>
                  <a:schemeClr val="accent1"/>
                </a:solidFill>
                <a:latin typeface="Helvetica Oblique" charset="0"/>
                <a:cs typeface="Helvetica Oblique" charset="0"/>
                <a:sym typeface="+mn-ea"/>
              </a:rPr>
              <a:t>Endpoint </a:t>
            </a:r>
            <a:r>
              <a:rPr kumimoji="1" lang="zh-CN" altLang="en-US" i="1" dirty="0">
                <a:solidFill>
                  <a:schemeClr val="accent1"/>
                </a:solidFill>
                <a:latin typeface="Helvetica Oblique" charset="0"/>
                <a:cs typeface="Helvetica Oblique" charset="0"/>
                <a:sym typeface="+mn-ea"/>
              </a:rPr>
              <a:t>之间的负载均衡策略。针对流量的速率控制；</a:t>
            </a:r>
            <a:endParaRPr kumimoji="1" lang="zh-CN" altLang="en-US" i="1" dirty="0">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r>
              <a:rPr kumimoji="1" lang="zh-CN" altLang="en-US" i="1" dirty="0">
                <a:solidFill>
                  <a:schemeClr val="accent1"/>
                </a:solidFill>
                <a:latin typeface="Helvetica Oblique" charset="0"/>
                <a:cs typeface="Helvetica Oblique" charset="0"/>
                <a:sym typeface="+mn-ea"/>
              </a:rPr>
              <a:t>安全性：发送和接收服务都必须能够根据身份验证对方；</a:t>
            </a:r>
            <a:endParaRPr kumimoji="1" lang="zh-CN" altLang="en-US" i="1" dirty="0">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r>
              <a:rPr kumimoji="1" lang="zh-CN" altLang="en-US" i="1" dirty="0">
                <a:solidFill>
                  <a:schemeClr val="accent1"/>
                </a:solidFill>
                <a:latin typeface="Helvetica Oblique" charset="0"/>
                <a:cs typeface="Helvetica Oblique" charset="0"/>
                <a:sym typeface="+mn-ea"/>
              </a:rPr>
              <a:t>可观察性和跟踪：追踪和指标形式的可观察性对于理解、监控和排除应用程序的稳定性、性能和可用性至关重要；</a:t>
            </a:r>
            <a:endParaRPr kumimoji="1" lang="zh-CN" altLang="en-US" i="1" dirty="0">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r>
              <a:rPr kumimoji="1" lang="zh-CN" altLang="en-US" i="1" dirty="0">
                <a:solidFill>
                  <a:schemeClr val="accent1"/>
                </a:solidFill>
                <a:latin typeface="Helvetica Oblique" charset="0"/>
                <a:cs typeface="Helvetica Oblique" charset="0"/>
                <a:sym typeface="+mn-ea"/>
              </a:rPr>
              <a:t>透明：该功能必须以透明的方式提供给应用程序，即不需要改变应用程序代码；</a:t>
            </a:r>
            <a:endParaRPr kumimoji="1" lang="zh-CN" altLang="en-US" dirty="0">
              <a:solidFill>
                <a:schemeClr val="bg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3175615" y="7646670"/>
            <a:ext cx="10984865" cy="3661410"/>
          </a:xfrm>
          <a:prstGeom prst="rect">
            <a:avLst/>
          </a:prstGeom>
        </p:spPr>
      </p:pic>
      <p:pic>
        <p:nvPicPr>
          <p:cNvPr id="4" name="图片 3"/>
          <p:cNvPicPr>
            <a:picLocks noChangeAspect="1"/>
          </p:cNvPicPr>
          <p:nvPr/>
        </p:nvPicPr>
        <p:blipFill>
          <a:blip r:embed="rId2"/>
          <a:stretch>
            <a:fillRect/>
          </a:stretch>
        </p:blipFill>
        <p:spPr>
          <a:xfrm>
            <a:off x="13175615" y="4076065"/>
            <a:ext cx="10984865" cy="3570605"/>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Service Mesh 的优势和困局</a:t>
            </a:r>
            <a:endParaRPr kumimoji="1" lang="zh-CN" altLang="en-US"/>
          </a:p>
        </p:txBody>
      </p:sp>
      <p:sp>
        <p:nvSpPr>
          <p:cNvPr id="7" name="文本占位符 6"/>
          <p:cNvSpPr>
            <a:spLocks noGrp="1"/>
          </p:cNvSpPr>
          <p:nvPr>
            <p:ph type="body" sz="quarter" idx="11"/>
          </p:nvPr>
        </p:nvSpPr>
        <p:spPr>
          <a:xfrm>
            <a:off x="2462530" y="2731770"/>
            <a:ext cx="10713085" cy="10222230"/>
          </a:xfrm>
        </p:spPr>
        <p:txBody>
          <a:bodyPr anchor="t" anchorCtr="0">
            <a:noAutofit/>
          </a:bodyPr>
          <a:lstStyle/>
          <a:p>
            <a:pPr>
              <a:buFont typeface="Arial" panose="020B0604020202090204" pitchFamily="34" charset="0"/>
            </a:pPr>
            <a:r>
              <a:rPr kumimoji="1" lang="zh-CN" altLang="en-US" dirty="0">
                <a:solidFill>
                  <a:schemeClr val="bg1"/>
                </a:solidFill>
                <a:latin typeface="Helvetica Oblique" charset="0"/>
                <a:cs typeface="Helvetica Oblique" charset="0"/>
                <a:sym typeface="+mn-ea"/>
              </a:rPr>
              <a:t>Kubernetes 服务网格解决方案要求你在每一个应用 pod 上添加一个代理 sidecar 容器 </a:t>
            </a:r>
            <a:r>
              <a:rPr kumimoji="1" lang="en-US" altLang="zh-CN" dirty="0">
                <a:solidFill>
                  <a:schemeClr val="bg1"/>
                </a:solidFill>
                <a:latin typeface="Helvetica Oblique" charset="0"/>
                <a:cs typeface="Helvetica Oblique" charset="0"/>
                <a:sym typeface="+mn-ea"/>
              </a:rPr>
              <a:t>[2] </a:t>
            </a:r>
            <a:r>
              <a:rPr kumimoji="1" lang="zh-CN" altLang="en-US" dirty="0">
                <a:solidFill>
                  <a:schemeClr val="bg1"/>
                </a:solidFill>
                <a:latin typeface="Helvetica Oblique" charset="0"/>
                <a:cs typeface="Helvetica Oblique" charset="0"/>
                <a:sym typeface="+mn-ea"/>
              </a:rPr>
              <a:t>，如 Envoy [</a:t>
            </a:r>
            <a:r>
              <a:rPr kumimoji="1" lang="en-US" altLang="zh-CN" dirty="0">
                <a:solidFill>
                  <a:schemeClr val="bg1"/>
                </a:solidFill>
                <a:latin typeface="Helvetica Oblique" charset="0"/>
                <a:cs typeface="Helvetica Oblique" charset="0"/>
                <a:sym typeface="+mn-ea"/>
              </a:rPr>
              <a:t>3</a:t>
            </a:r>
            <a:r>
              <a:rPr kumimoji="1" lang="zh-CN" altLang="en-US" dirty="0">
                <a:solidFill>
                  <a:schemeClr val="bg1"/>
                </a:solidFill>
                <a:latin typeface="Helvetica Oblique" charset="0"/>
                <a:cs typeface="Helvetica Oblique" charset="0"/>
                <a:sym typeface="+mn-ea"/>
              </a:rPr>
              <a:t>] 或 Linkerd-proxy [</a:t>
            </a:r>
            <a:r>
              <a:rPr kumimoji="1" lang="en-US" altLang="zh-CN" dirty="0">
                <a:solidFill>
                  <a:schemeClr val="bg1"/>
                </a:solidFill>
                <a:latin typeface="Helvetica Oblique" charset="0"/>
                <a:cs typeface="Helvetica Oblique" charset="0"/>
                <a:sym typeface="+mn-ea"/>
              </a:rPr>
              <a:t>4</a:t>
            </a:r>
            <a:r>
              <a:rPr kumimoji="1" lang="zh-CN" altLang="en-US" dirty="0">
                <a:solidFill>
                  <a:schemeClr val="bg1"/>
                </a:solidFill>
                <a:latin typeface="Helvetica Oblique" charset="0"/>
                <a:cs typeface="Helvetica Oblique" charset="0"/>
                <a:sym typeface="+mn-ea"/>
              </a:rPr>
              <a:t>]。这是正确的：即使在一个非常小的环境中，比如说有 20 个服务，每个服务运行五个 pod，分布在三个节点上，你也有 100 个代理容器。无论代理的实现多么小和有效，这种纯粹的重复都会耗费资源。</a:t>
            </a:r>
            <a:endParaRPr kumimoji="1" lang="zh-CN" altLang="en-US" dirty="0">
              <a:solidFill>
                <a:schemeClr val="bg1"/>
              </a:solidFill>
              <a:latin typeface="Helvetica Oblique" charset="0"/>
              <a:cs typeface="Helvetica Oblique" charset="0"/>
              <a:sym typeface="+mn-ea"/>
            </a:endParaRPr>
          </a:p>
          <a:p>
            <a:pPr>
              <a:buFont typeface="Arial" panose="020B0604020202090204" pitchFamily="34" charset="0"/>
            </a:pPr>
            <a:r>
              <a:rPr kumimoji="1" lang="en-US" altLang="zh-CN" dirty="0">
                <a:solidFill>
                  <a:schemeClr val="bg1"/>
                </a:solidFill>
                <a:latin typeface="Helvetica Oblique" charset="0"/>
                <a:cs typeface="Helvetica Oblique" charset="0"/>
                <a:sym typeface="+mn-ea"/>
              </a:rPr>
              <a:t>Latency &amp; Cost</a:t>
            </a:r>
            <a:r>
              <a:rPr kumimoji="1" lang="zh-CN" altLang="en-US" dirty="0">
                <a:solidFill>
                  <a:schemeClr val="bg1"/>
                </a:solidFill>
                <a:latin typeface="Helvetica Oblique" charset="0"/>
                <a:cs typeface="Helvetica Oblique" charset="0"/>
                <a:sym typeface="+mn-ea"/>
              </a:rPr>
              <a:t>：</a:t>
            </a:r>
            <a:endParaRPr kumimoji="1" lang="zh-CN" altLang="en-US" dirty="0">
              <a:solidFill>
                <a:schemeClr val="bg1"/>
              </a:solidFill>
              <a:latin typeface="Helvetica Oblique" charset="0"/>
              <a:cs typeface="Helvetica Oblique" charset="0"/>
              <a:sym typeface="+mn-ea"/>
            </a:endParaRPr>
          </a:p>
          <a:p>
            <a:pPr marL="571500" indent="-571500">
              <a:buFont typeface="Arial" panose="020B0604020202090204" pitchFamily="34" charset="0"/>
              <a:buChar char="•"/>
            </a:pPr>
            <a:r>
              <a:rPr kumimoji="1" lang="en-US" i="1" dirty="0">
                <a:solidFill>
                  <a:schemeClr val="accent1"/>
                </a:solidFill>
                <a:latin typeface="Helvetica Oblique" charset="0"/>
                <a:cs typeface="Helvetica Oblique" charset="0"/>
                <a:sym typeface="+mn-ea"/>
              </a:rPr>
              <a:t>[5] Proxy Kernel Performance Improve;</a:t>
            </a:r>
            <a:endParaRPr kumimoji="1" lang="en-US" i="1" dirty="0">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r>
              <a:rPr kumimoji="1" lang="en-US" i="1" dirty="0">
                <a:solidFill>
                  <a:schemeClr val="accent1"/>
                </a:solidFill>
                <a:latin typeface="Helvetica Oblique" charset="0"/>
                <a:cs typeface="Helvetica Oblique" charset="0"/>
                <a:sym typeface="+mn-ea"/>
              </a:rPr>
              <a:t>Pre-Node Proxy Model: Both -&gt; Client Side</a:t>
            </a:r>
            <a:r>
              <a:rPr kumimoji="1" lang="zh-CN" altLang="en-US" i="1" dirty="0">
                <a:solidFill>
                  <a:schemeClr val="accent1"/>
                </a:solidFill>
                <a:latin typeface="Helvetica Oblique" charset="0"/>
                <a:cs typeface="Helvetica Oblique" charset="0"/>
                <a:sym typeface="+mn-ea"/>
              </a:rPr>
              <a:t>；</a:t>
            </a:r>
            <a:endParaRPr kumimoji="1" lang="zh-CN" altLang="en-US" i="1" dirty="0">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r>
              <a:rPr kumimoji="1" lang="en-US" altLang="zh-CN" i="1" dirty="0">
                <a:solidFill>
                  <a:schemeClr val="accent1"/>
                </a:solidFill>
                <a:latin typeface="Helvetica Oblique" charset="0"/>
                <a:cs typeface="Helvetica Oblique" charset="0"/>
                <a:sym typeface="+mn-ea"/>
              </a:rPr>
              <a:t>[6] </a:t>
            </a:r>
            <a:r>
              <a:rPr kumimoji="1" lang="zh-CN" altLang="en-US" i="1" dirty="0">
                <a:solidFill>
                  <a:schemeClr val="accent1"/>
                </a:solidFill>
                <a:latin typeface="Helvetica Oblique" charset="0"/>
                <a:cs typeface="Helvetica Oblique" charset="0"/>
                <a:sym typeface="+mn-ea"/>
              </a:rPr>
              <a:t>Kubernetes </a:t>
            </a:r>
            <a:r>
              <a:rPr kumimoji="1" lang="en-US" altLang="zh-CN" i="1" dirty="0">
                <a:solidFill>
                  <a:schemeClr val="accent1"/>
                </a:solidFill>
                <a:latin typeface="Helvetica Oblique" charset="0"/>
                <a:cs typeface="Helvetica Oblique" charset="0"/>
                <a:sym typeface="+mn-ea"/>
              </a:rPr>
              <a:t>VPA;</a:t>
            </a:r>
            <a:endParaRPr kumimoji="1" lang="en-US" altLang="zh-CN" i="1" dirty="0">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r>
              <a:rPr kumimoji="1" lang="en-US" altLang="zh-CN" i="1" dirty="0">
                <a:solidFill>
                  <a:schemeClr val="accent1"/>
                </a:solidFill>
                <a:latin typeface="Helvetica Oblique" charset="0"/>
                <a:cs typeface="Helvetica Oblique" charset="0"/>
                <a:sym typeface="+mn-ea"/>
              </a:rPr>
              <a:t>[7] eBPF;</a:t>
            </a:r>
            <a:endParaRPr kumimoji="1" lang="en-US" altLang="zh-CN" i="1" dirty="0">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r>
              <a:rPr kumimoji="1" lang="en-US" altLang="zh-CN" i="1" dirty="0">
                <a:solidFill>
                  <a:schemeClr val="accent1"/>
                </a:solidFill>
                <a:latin typeface="Helvetica Oblique" charset="0"/>
                <a:cs typeface="Helvetica Oblique" charset="0"/>
                <a:sym typeface="+mn-ea"/>
              </a:rPr>
              <a:t>Proxyless Service Mesh;</a:t>
            </a:r>
            <a:endParaRPr kumimoji="1" lang="zh-CN" altLang="en-US" i="1" dirty="0">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endParaRPr kumimoji="1" lang="zh-CN" altLang="en-US" dirty="0">
              <a:solidFill>
                <a:schemeClr val="bg1"/>
              </a:solidFill>
              <a:latin typeface="Helvetica Oblique" charset="0"/>
              <a:cs typeface="Helvetica Oblique" charset="0"/>
              <a:sym typeface="+mn-ea"/>
            </a:endParaRPr>
          </a:p>
        </p:txBody>
      </p:sp>
      <p:pic>
        <p:nvPicPr>
          <p:cNvPr id="8" name="图片 7"/>
          <p:cNvPicPr>
            <a:picLocks noChangeAspect="1"/>
          </p:cNvPicPr>
          <p:nvPr/>
        </p:nvPicPr>
        <p:blipFill>
          <a:blip r:embed="rId1"/>
          <a:stretch>
            <a:fillRect/>
          </a:stretch>
        </p:blipFill>
        <p:spPr>
          <a:xfrm>
            <a:off x="13175615" y="2731770"/>
            <a:ext cx="10976610" cy="3263265"/>
          </a:xfrm>
          <a:prstGeom prst="rect">
            <a:avLst/>
          </a:prstGeom>
        </p:spPr>
      </p:pic>
      <p:pic>
        <p:nvPicPr>
          <p:cNvPr id="9" name="图片 8"/>
          <p:cNvPicPr>
            <a:picLocks noChangeAspect="1"/>
          </p:cNvPicPr>
          <p:nvPr/>
        </p:nvPicPr>
        <p:blipFill>
          <a:blip r:embed="rId2"/>
          <a:stretch>
            <a:fillRect/>
          </a:stretch>
        </p:blipFill>
        <p:spPr>
          <a:xfrm>
            <a:off x="13175615" y="5995035"/>
            <a:ext cx="10976610" cy="619950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a:t>基于 </a:t>
            </a:r>
            <a:r>
              <a:rPr kumimoji="1" lang="en-US"/>
              <a:t>xDS </a:t>
            </a:r>
            <a:r>
              <a:rPr kumimoji="1"/>
              <a:t>的智能客户端</a:t>
            </a:r>
            <a:endParaRPr kumimoji="1"/>
          </a:p>
        </p:txBody>
      </p:sp>
      <p:sp>
        <p:nvSpPr>
          <p:cNvPr id="7" name="文本占位符 6"/>
          <p:cNvSpPr>
            <a:spLocks noGrp="1"/>
          </p:cNvSpPr>
          <p:nvPr>
            <p:ph type="body" sz="quarter" idx="11"/>
          </p:nvPr>
        </p:nvSpPr>
        <p:spPr>
          <a:xfrm>
            <a:off x="2462530" y="2731770"/>
            <a:ext cx="10982960" cy="10222230"/>
          </a:xfrm>
        </p:spPr>
        <p:txBody>
          <a:bodyPr anchor="t" anchorCtr="0">
            <a:noAutofit/>
          </a:bodyPr>
          <a:lstStyle/>
          <a:p>
            <a:pPr>
              <a:buFont typeface="Arial" panose="020B0604020202090204" pitchFamily="34" charset="0"/>
            </a:pPr>
            <a:r>
              <a:rPr kumimoji="1" lang="zh-CN" altLang="en-US" dirty="0">
                <a:solidFill>
                  <a:schemeClr val="bg1"/>
                </a:solidFill>
                <a:latin typeface="Helvetica Oblique" charset="0"/>
                <a:cs typeface="Helvetica Oblique" charset="0"/>
                <a:sym typeface="+mn-ea"/>
              </a:rPr>
              <a:t>xDS 是一类发现服务的总称，包含 LDS， RDS， CDS， EDS 以及SDS。 Envoy 通过 xDS API 可以动态获取 Listener（监听器），Route（路由）， Cluster（集群）， Endpoint（集群成员）以及Secret（证书）配置。</a:t>
            </a:r>
            <a:endParaRPr kumimoji="1" lang="zh-CN" altLang="en-US" dirty="0">
              <a:solidFill>
                <a:schemeClr val="bg1"/>
              </a:solidFill>
              <a:latin typeface="Helvetica Oblique" charset="0"/>
              <a:cs typeface="Helvetica Oblique" charset="0"/>
              <a:sym typeface="+mn-ea"/>
            </a:endParaRPr>
          </a:p>
          <a:p>
            <a:pPr>
              <a:buFont typeface="Arial" panose="020B0604020202090204" pitchFamily="34" charset="0"/>
            </a:pPr>
            <a:r>
              <a:rPr kumimoji="1" lang="zh-CN" altLang="en-US" sz="3600" dirty="0">
                <a:solidFill>
                  <a:schemeClr val="accent1"/>
                </a:solidFill>
                <a:latin typeface="Helvetica Oblique" charset="0"/>
                <a:cs typeface="Helvetica Oblique" charset="0"/>
                <a:sym typeface="+mn-ea"/>
              </a:rPr>
              <a:t>Envoy 通过查询文件或管理服务器来动态发现资源。概括地讲，对应的发现服务及其相应的 API 被称作 xDS。Envoy 通过订阅（subscription）方式来获取资源，如监控指定路径下的文件、启动 gRPC 流或轮询 REST-JSON URL。</a:t>
            </a:r>
            <a:r>
              <a:rPr kumimoji="1" lang="en-US" altLang="zh-CN" sz="3600" dirty="0">
                <a:solidFill>
                  <a:schemeClr val="accent1"/>
                </a:solidFill>
                <a:latin typeface="Helvetica Oblique" charset="0"/>
                <a:cs typeface="Helvetica Oblique" charset="0"/>
                <a:sym typeface="+mn-ea"/>
              </a:rPr>
              <a:t>[8]</a:t>
            </a:r>
            <a:endParaRPr kumimoji="1" lang="en-US" altLang="zh-CN" sz="3600" dirty="0">
              <a:solidFill>
                <a:schemeClr val="accent1"/>
              </a:solidFill>
              <a:latin typeface="Helvetica Oblique" charset="0"/>
              <a:cs typeface="Helvetica Oblique" charset="0"/>
              <a:sym typeface="+mn-ea"/>
            </a:endParaRPr>
          </a:p>
        </p:txBody>
      </p:sp>
      <p:pic>
        <p:nvPicPr>
          <p:cNvPr id="4" name="图片 3"/>
          <p:cNvPicPr>
            <a:picLocks noChangeAspect="1"/>
          </p:cNvPicPr>
          <p:nvPr/>
        </p:nvPicPr>
        <p:blipFill>
          <a:blip r:embed="rId1"/>
          <a:srcRect b="5618"/>
          <a:stretch>
            <a:fillRect/>
          </a:stretch>
        </p:blipFill>
        <p:spPr>
          <a:xfrm>
            <a:off x="14401165" y="7725410"/>
            <a:ext cx="9328785" cy="5919470"/>
          </a:xfrm>
          <a:prstGeom prst="rect">
            <a:avLst/>
          </a:prstGeom>
        </p:spPr>
      </p:pic>
      <p:pic>
        <p:nvPicPr>
          <p:cNvPr id="5" name="图片 4"/>
          <p:cNvPicPr>
            <a:picLocks noChangeAspect="1"/>
          </p:cNvPicPr>
          <p:nvPr/>
        </p:nvPicPr>
        <p:blipFill>
          <a:blip r:embed="rId2"/>
          <a:stretch>
            <a:fillRect/>
          </a:stretch>
        </p:blipFill>
        <p:spPr>
          <a:xfrm>
            <a:off x="14401165" y="2289810"/>
            <a:ext cx="9346565" cy="5435600"/>
          </a:xfrm>
          <a:prstGeom prst="rect">
            <a:avLst/>
          </a:prstGeom>
        </p:spPr>
      </p:pic>
      <p:pic>
        <p:nvPicPr>
          <p:cNvPr id="8" name="图片 7"/>
          <p:cNvPicPr>
            <a:picLocks noChangeAspect="1"/>
          </p:cNvPicPr>
          <p:nvPr/>
        </p:nvPicPr>
        <p:blipFill>
          <a:blip r:embed="rId3"/>
          <a:stretch>
            <a:fillRect/>
          </a:stretch>
        </p:blipFill>
        <p:spPr>
          <a:xfrm>
            <a:off x="1526540" y="8882380"/>
            <a:ext cx="12522835" cy="4762500"/>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a:t>基于 </a:t>
            </a:r>
            <a:r>
              <a:rPr kumimoji="1" lang="en-US"/>
              <a:t>xds </a:t>
            </a:r>
            <a:r>
              <a:rPr kumimoji="1"/>
              <a:t>的智能客户端</a:t>
            </a:r>
            <a:endParaRPr kumimoji="1"/>
          </a:p>
        </p:txBody>
      </p:sp>
      <p:sp>
        <p:nvSpPr>
          <p:cNvPr id="7" name="文本占位符 6"/>
          <p:cNvSpPr>
            <a:spLocks noGrp="1"/>
          </p:cNvSpPr>
          <p:nvPr>
            <p:ph type="body" sz="quarter" idx="11"/>
          </p:nvPr>
        </p:nvSpPr>
        <p:spPr>
          <a:xfrm>
            <a:off x="2462530" y="2731770"/>
            <a:ext cx="10982960" cy="10222230"/>
          </a:xfrm>
        </p:spPr>
        <p:txBody>
          <a:bodyPr anchor="t" anchorCtr="0">
            <a:noAutofit/>
          </a:bodyPr>
          <a:lstStyle/>
          <a:p>
            <a:pPr>
              <a:buFont typeface="Arial" panose="020B0604020202090204" pitchFamily="34" charset="0"/>
            </a:pPr>
            <a:r>
              <a:rPr kumimoji="1" lang="zh-CN" altLang="en-US" dirty="0">
                <a:solidFill>
                  <a:schemeClr val="bg1"/>
                </a:solidFill>
                <a:latin typeface="Helvetica Oblique" charset="0"/>
                <a:cs typeface="Helvetica Oblique" charset="0"/>
                <a:sym typeface="+mn-ea"/>
              </a:rPr>
              <a:t>一个业务应用通过暴露 </a:t>
            </a:r>
            <a:r>
              <a:rPr kumimoji="1" lang="en-US" altLang="zh-CN" dirty="0">
                <a:solidFill>
                  <a:schemeClr val="bg1"/>
                </a:solidFill>
                <a:latin typeface="Helvetica Oblique" charset="0"/>
                <a:cs typeface="Helvetica Oblique" charset="0"/>
                <a:sym typeface="+mn-ea"/>
              </a:rPr>
              <a:t>Endpoint </a:t>
            </a:r>
            <a:r>
              <a:rPr kumimoji="1" lang="zh-CN" altLang="en-US" dirty="0">
                <a:solidFill>
                  <a:schemeClr val="bg1"/>
                </a:solidFill>
                <a:latin typeface="Helvetica Oblique" charset="0"/>
                <a:cs typeface="Helvetica Oblique" charset="0"/>
                <a:sym typeface="+mn-ea"/>
              </a:rPr>
              <a:t>具备服务化能力，同时一个业务应用本身依赖基础设施来完成读写数据，例如：消息队列、缓存、数据库等。我们如果具备了流量 </a:t>
            </a:r>
            <a:r>
              <a:rPr kumimoji="1" lang="en-US" altLang="zh-CN" dirty="0">
                <a:solidFill>
                  <a:schemeClr val="bg1"/>
                </a:solidFill>
                <a:latin typeface="Helvetica Oblique" charset="0"/>
                <a:cs typeface="Helvetica Oblique" charset="0"/>
                <a:sym typeface="+mn-ea"/>
              </a:rPr>
              <a:t>gRPC </a:t>
            </a:r>
            <a:r>
              <a:rPr kumimoji="1" lang="zh-CN" altLang="en-US" dirty="0">
                <a:solidFill>
                  <a:schemeClr val="bg1"/>
                </a:solidFill>
                <a:latin typeface="Helvetica Oblique" charset="0"/>
                <a:cs typeface="Helvetica Oblique" charset="0"/>
                <a:sym typeface="+mn-ea"/>
              </a:rPr>
              <a:t>的治理能力，同样的中间件也需要治理能力。一个完整的应用由如下部分组成：</a:t>
            </a:r>
            <a:endParaRPr kumimoji="1" lang="zh-CN" altLang="en-US" dirty="0">
              <a:solidFill>
                <a:schemeClr val="bg1"/>
              </a:solidFill>
              <a:latin typeface="Helvetica Oblique" charset="0"/>
              <a:cs typeface="Helvetica Oblique" charset="0"/>
              <a:sym typeface="+mn-ea"/>
            </a:endParaRPr>
          </a:p>
          <a:p>
            <a:pPr marL="571500" indent="-571500">
              <a:buFont typeface="Arial" panose="020B0604020202090204" pitchFamily="34" charset="0"/>
              <a:buChar char="•"/>
            </a:pPr>
            <a:r>
              <a:rPr kumimoji="1" lang="en-US" altLang="zh-CN" i="1" dirty="0">
                <a:solidFill>
                  <a:schemeClr val="accent1"/>
                </a:solidFill>
                <a:latin typeface="Helvetica Oblique" charset="0"/>
                <a:cs typeface="Helvetica Oblique" charset="0"/>
                <a:sym typeface="+mn-ea"/>
              </a:rPr>
              <a:t>Dataset</a:t>
            </a:r>
            <a:r>
              <a:rPr kumimoji="1" lang="zh-CN" altLang="en-US" i="1" dirty="0">
                <a:solidFill>
                  <a:schemeClr val="accent1"/>
                </a:solidFill>
                <a:latin typeface="Helvetica Oblique" charset="0"/>
                <a:cs typeface="Helvetica Oblique" charset="0"/>
                <a:sym typeface="+mn-ea"/>
              </a:rPr>
              <a:t>；</a:t>
            </a:r>
            <a:endParaRPr kumimoji="1" lang="zh-CN" altLang="en-US" i="1" dirty="0">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r>
              <a:rPr kumimoji="1" lang="en-US" altLang="zh-CN" i="1" dirty="0">
                <a:solidFill>
                  <a:schemeClr val="accent1"/>
                </a:solidFill>
                <a:latin typeface="Helvetica Oblique" charset="0"/>
                <a:cs typeface="Helvetica Oblique" charset="0"/>
                <a:sym typeface="+mn-ea"/>
              </a:rPr>
              <a:t>Configuration</a:t>
            </a:r>
            <a:r>
              <a:rPr kumimoji="1" lang="zh-CN" altLang="en-US" i="1" dirty="0">
                <a:solidFill>
                  <a:schemeClr val="accent1"/>
                </a:solidFill>
                <a:latin typeface="Helvetica Oblique" charset="0"/>
                <a:cs typeface="Helvetica Oblique" charset="0"/>
                <a:sym typeface="+mn-ea"/>
              </a:rPr>
              <a:t>；</a:t>
            </a:r>
            <a:endParaRPr kumimoji="1" lang="zh-CN" altLang="en-US" i="1" dirty="0">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r>
              <a:rPr kumimoji="1" lang="en-US" altLang="zh-CN" i="1" dirty="0">
                <a:solidFill>
                  <a:schemeClr val="accent1"/>
                </a:solidFill>
                <a:latin typeface="Helvetica Oblique" charset="0"/>
                <a:cs typeface="Helvetica Oblique" charset="0"/>
                <a:sym typeface="+mn-ea"/>
              </a:rPr>
              <a:t>Application</a:t>
            </a:r>
            <a:r>
              <a:rPr kumimoji="1" lang="zh-CN" altLang="en-US" i="1" dirty="0">
                <a:solidFill>
                  <a:schemeClr val="accent1"/>
                </a:solidFill>
                <a:latin typeface="Helvetica Oblique" charset="0"/>
                <a:cs typeface="Helvetica Oblique" charset="0"/>
                <a:sym typeface="+mn-ea"/>
              </a:rPr>
              <a:t>；</a:t>
            </a:r>
            <a:endParaRPr kumimoji="1" lang="zh-CN" altLang="en-US" i="1" dirty="0">
              <a:solidFill>
                <a:schemeClr val="accent1"/>
              </a:solidFill>
              <a:latin typeface="Helvetica Oblique" charset="0"/>
              <a:cs typeface="Helvetica Oblique" charset="0"/>
              <a:sym typeface="+mn-ea"/>
            </a:endParaRPr>
          </a:p>
          <a:p>
            <a:pPr>
              <a:buFont typeface="Arial" panose="020B0604020202090204" pitchFamily="34" charset="0"/>
            </a:pPr>
            <a:r>
              <a:rPr kumimoji="1" lang="zh-CN" altLang="en-US" dirty="0">
                <a:solidFill>
                  <a:schemeClr val="bg1"/>
                </a:solidFill>
                <a:latin typeface="Helvetica Oblique" charset="0"/>
                <a:cs typeface="Helvetica Oblique" charset="0"/>
                <a:sym typeface="+mn-ea"/>
              </a:rPr>
              <a:t>过去我们依托配置中心读写配置，依赖 </a:t>
            </a:r>
            <a:r>
              <a:rPr kumimoji="1" lang="en-US" altLang="zh-CN" dirty="0">
                <a:solidFill>
                  <a:schemeClr val="bg1"/>
                </a:solidFill>
                <a:latin typeface="Helvetica Oblique" charset="0"/>
                <a:cs typeface="Helvetica Oblique" charset="0"/>
                <a:sym typeface="+mn-ea"/>
              </a:rPr>
              <a:t>MySQL</a:t>
            </a:r>
            <a:r>
              <a:rPr kumimoji="1" lang="zh-CN" altLang="en-US" dirty="0">
                <a:solidFill>
                  <a:schemeClr val="bg1"/>
                </a:solidFill>
                <a:latin typeface="Helvetica Oblique" charset="0"/>
                <a:cs typeface="Helvetica Oblique" charset="0"/>
                <a:sym typeface="+mn-ea"/>
              </a:rPr>
              <a:t>、</a:t>
            </a:r>
            <a:r>
              <a:rPr kumimoji="1" lang="en-US" altLang="zh-CN" dirty="0">
                <a:solidFill>
                  <a:schemeClr val="bg1"/>
                </a:solidFill>
                <a:latin typeface="Helvetica Oblique" charset="0"/>
                <a:cs typeface="Helvetica Oblique" charset="0"/>
                <a:sym typeface="+mn-ea"/>
              </a:rPr>
              <a:t>Redis-Cluster </a:t>
            </a:r>
            <a:r>
              <a:rPr kumimoji="1" lang="zh-CN" altLang="en-US" dirty="0">
                <a:solidFill>
                  <a:schemeClr val="bg1"/>
                </a:solidFill>
                <a:latin typeface="Helvetica Oblique" charset="0"/>
                <a:cs typeface="Helvetica Oblique" charset="0"/>
                <a:sym typeface="+mn-ea"/>
              </a:rPr>
              <a:t>等完成读写的读写和加速。把整个治理层面从流量扩展到所有组件，统一管理。</a:t>
            </a:r>
            <a:endParaRPr kumimoji="1" lang="zh-CN" altLang="en-US" dirty="0">
              <a:solidFill>
                <a:schemeClr val="bg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3488670" y="2883535"/>
            <a:ext cx="10718800" cy="9438005"/>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a:t>x</a:t>
            </a:r>
            <a:r>
              <a:rPr kumimoji="1" lang="en-US"/>
              <a:t>ds</a:t>
            </a:r>
            <a:r>
              <a:rPr kumimoji="1"/>
              <a:t> 带来的标准化思考</a:t>
            </a:r>
            <a:endParaRPr kumimoji="1"/>
          </a:p>
        </p:txBody>
      </p:sp>
      <p:sp>
        <p:nvSpPr>
          <p:cNvPr id="7" name="文本占位符 6"/>
          <p:cNvSpPr>
            <a:spLocks noGrp="1"/>
          </p:cNvSpPr>
          <p:nvPr>
            <p:ph type="body" sz="quarter" idx="11"/>
          </p:nvPr>
        </p:nvSpPr>
        <p:spPr>
          <a:xfrm>
            <a:off x="2462530" y="2731770"/>
            <a:ext cx="10114280" cy="10222230"/>
          </a:xfrm>
        </p:spPr>
        <p:txBody>
          <a:bodyPr anchor="t" anchorCtr="0">
            <a:noAutofit/>
          </a:bodyPr>
          <a:lstStyle/>
          <a:p>
            <a:pPr>
              <a:buFont typeface="Arial" panose="020B0604020202090204" pitchFamily="34" charset="0"/>
            </a:pPr>
            <a:r>
              <a:rPr kumimoji="1" lang="en-US" altLang="zh-CN" dirty="0">
                <a:solidFill>
                  <a:schemeClr val="bg1"/>
                </a:solidFill>
                <a:latin typeface="Helvetica Oblique" charset="0"/>
                <a:cs typeface="Helvetica Oblique" charset="0"/>
                <a:sym typeface="+mn-ea"/>
              </a:rPr>
              <a:t>gRPC </a:t>
            </a:r>
            <a:r>
              <a:rPr kumimoji="1" lang="zh-CN" altLang="en-US" dirty="0">
                <a:solidFill>
                  <a:schemeClr val="bg1"/>
                </a:solidFill>
                <a:latin typeface="Helvetica Oblique" charset="0"/>
                <a:cs typeface="Helvetica Oblique" charset="0"/>
                <a:sym typeface="+mn-ea"/>
              </a:rPr>
              <a:t>通过标准化解决了跨语言的问题，即遵循同一套标准和协议。同样的 </a:t>
            </a:r>
            <a:r>
              <a:rPr kumimoji="1" lang="en-US" altLang="zh-CN" dirty="0">
                <a:solidFill>
                  <a:schemeClr val="bg1"/>
                </a:solidFill>
                <a:latin typeface="Helvetica Oblique" charset="0"/>
                <a:cs typeface="Helvetica Oblique" charset="0"/>
                <a:sym typeface="+mn-ea"/>
              </a:rPr>
              <a:t>xds </a:t>
            </a:r>
            <a:r>
              <a:rPr kumimoji="1" lang="zh-CN" altLang="en-US" dirty="0">
                <a:solidFill>
                  <a:schemeClr val="bg1"/>
                </a:solidFill>
                <a:latin typeface="Helvetica Oblique" charset="0"/>
                <a:cs typeface="Helvetica Oblique" charset="0"/>
                <a:sym typeface="+mn-ea"/>
              </a:rPr>
              <a:t>基于一套标准协议，把控制面协议标准化了，可以自己基于协议实现通信管控的 </a:t>
            </a:r>
            <a:r>
              <a:rPr kumimoji="1" lang="en-US" altLang="zh-CN" dirty="0">
                <a:solidFill>
                  <a:schemeClr val="bg1"/>
                </a:solidFill>
                <a:latin typeface="Helvetica Oblique" charset="0"/>
                <a:cs typeface="Helvetica Oblique" charset="0"/>
                <a:sym typeface="+mn-ea"/>
              </a:rPr>
              <a:t>API</a:t>
            </a:r>
            <a:r>
              <a:rPr kumimoji="1" lang="zh-CN" altLang="en-US" dirty="0">
                <a:solidFill>
                  <a:schemeClr val="bg1"/>
                </a:solidFill>
                <a:latin typeface="Helvetica Oblique" charset="0"/>
                <a:cs typeface="Helvetica Oblique" charset="0"/>
                <a:sym typeface="+mn-ea"/>
              </a:rPr>
              <a:t>。这样最大的优势在于一套标准处处实现，</a:t>
            </a:r>
            <a:r>
              <a:rPr kumimoji="1" lang="zh-CN" altLang="en-US" dirty="0">
                <a:solidFill>
                  <a:schemeClr val="accent2"/>
                </a:solidFill>
                <a:latin typeface="Helvetica Oblique" charset="0"/>
                <a:cs typeface="Helvetica Oblique" charset="0"/>
                <a:sym typeface="+mn-ea"/>
              </a:rPr>
              <a:t>所有的代码都可以在 Proxy 和 Proxyless 模式下复用</a:t>
            </a:r>
            <a:r>
              <a:rPr kumimoji="1" lang="zh-CN" altLang="en-US" dirty="0">
                <a:solidFill>
                  <a:schemeClr val="bg1"/>
                </a:solidFill>
                <a:latin typeface="Helvetica Oblique" charset="0"/>
                <a:cs typeface="Helvetica Oblique" charset="0"/>
                <a:sym typeface="+mn-ea"/>
              </a:rPr>
              <a:t>。</a:t>
            </a:r>
            <a:endParaRPr kumimoji="1" lang="zh-CN" altLang="en-US" dirty="0">
              <a:solidFill>
                <a:schemeClr val="bg1"/>
              </a:solidFill>
              <a:latin typeface="Helvetica Oblique" charset="0"/>
              <a:cs typeface="Helvetica Oblique" charset="0"/>
              <a:sym typeface="+mn-ea"/>
            </a:endParaRPr>
          </a:p>
          <a:p>
            <a:pPr>
              <a:buFont typeface="Arial" panose="020B0604020202090204" pitchFamily="34" charset="0"/>
            </a:pPr>
            <a:r>
              <a:rPr kumimoji="1" lang="zh-CN" altLang="en-US" dirty="0">
                <a:solidFill>
                  <a:schemeClr val="bg1"/>
                </a:solidFill>
                <a:latin typeface="Helvetica Oblique" charset="0"/>
                <a:cs typeface="Helvetica Oblique" charset="0"/>
                <a:sym typeface="+mn-ea"/>
              </a:rPr>
              <a:t>从企业业务场景上来说：</a:t>
            </a:r>
            <a:endParaRPr kumimoji="1" lang="zh-CN" altLang="en-US" dirty="0">
              <a:solidFill>
                <a:schemeClr val="bg1"/>
              </a:solidFill>
              <a:latin typeface="Helvetica Oblique" charset="0"/>
              <a:cs typeface="Helvetica Oblique" charset="0"/>
              <a:sym typeface="+mn-ea"/>
            </a:endParaRPr>
          </a:p>
          <a:p>
            <a:pPr marL="571500" indent="-571500">
              <a:buFont typeface="Arial" panose="020B0604020202090204" pitchFamily="34" charset="0"/>
              <a:buChar char="•"/>
            </a:pPr>
            <a:r>
              <a:rPr kumimoji="1" lang="zh-CN" altLang="en-US" i="1" dirty="0">
                <a:solidFill>
                  <a:schemeClr val="accent1"/>
                </a:solidFill>
                <a:latin typeface="Helvetica Oblique" charset="0"/>
                <a:cs typeface="Helvetica Oblique" charset="0"/>
                <a:sym typeface="+mn-ea"/>
              </a:rPr>
              <a:t>大流量型业务必然会具备复杂且可靠的治理能力，治理能力趋于稳定，标准化解决新老应用的兼容问题；</a:t>
            </a:r>
            <a:endParaRPr kumimoji="1" lang="zh-CN" altLang="en-US" i="1" dirty="0">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r>
              <a:rPr kumimoji="1" lang="zh-CN" altLang="en-US" i="1" dirty="0">
                <a:solidFill>
                  <a:schemeClr val="accent1"/>
                </a:solidFill>
                <a:latin typeface="Helvetica Oblique" charset="0"/>
                <a:cs typeface="Helvetica Oblique" charset="0"/>
                <a:sym typeface="+mn-ea"/>
              </a:rPr>
              <a:t>历史债务业务，通过 </a:t>
            </a:r>
            <a:r>
              <a:rPr kumimoji="1" lang="en-US" altLang="zh-CN" i="1" dirty="0">
                <a:solidFill>
                  <a:schemeClr val="accent1"/>
                </a:solidFill>
                <a:latin typeface="Helvetica Oblique" charset="0"/>
                <a:cs typeface="Helvetica Oblique" charset="0"/>
                <a:sym typeface="+mn-ea"/>
              </a:rPr>
              <a:t>proxy </a:t>
            </a:r>
            <a:r>
              <a:rPr kumimoji="1" lang="zh-CN" altLang="en-US" i="1" dirty="0">
                <a:solidFill>
                  <a:schemeClr val="accent1"/>
                </a:solidFill>
                <a:latin typeface="Helvetica Oblique" charset="0"/>
                <a:cs typeface="Helvetica Oblique" charset="0"/>
                <a:sym typeface="+mn-ea"/>
              </a:rPr>
              <a:t>模式可以具备治理能力，参考</a:t>
            </a:r>
            <a:r>
              <a:rPr kumimoji="1" lang="en-US" altLang="zh-CN" i="1" dirty="0">
                <a:solidFill>
                  <a:schemeClr val="accent1"/>
                </a:solidFill>
                <a:latin typeface="Helvetica Oblique" charset="0"/>
                <a:cs typeface="Helvetica Oblique" charset="0"/>
                <a:sym typeface="+mn-ea"/>
              </a:rPr>
              <a:t>2-8</a:t>
            </a:r>
            <a:r>
              <a:rPr kumimoji="1" lang="zh-CN" altLang="en-US" i="1" dirty="0">
                <a:solidFill>
                  <a:schemeClr val="accent1"/>
                </a:solidFill>
                <a:latin typeface="Helvetica Oblique" charset="0"/>
                <a:cs typeface="Helvetica Oblique" charset="0"/>
                <a:sym typeface="+mn-ea"/>
              </a:rPr>
              <a:t>原则；</a:t>
            </a:r>
            <a:endParaRPr kumimoji="1" lang="zh-CN" altLang="en-US" i="1" dirty="0">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r>
              <a:rPr kumimoji="1" lang="zh-CN" altLang="en-US" i="1" dirty="0">
                <a:solidFill>
                  <a:schemeClr val="accent1"/>
                </a:solidFill>
                <a:latin typeface="Helvetica Oblique" charset="0"/>
                <a:cs typeface="Helvetica Oblique" charset="0"/>
                <a:sym typeface="+mn-ea"/>
              </a:rPr>
              <a:t>需要 </a:t>
            </a:r>
            <a:r>
              <a:rPr kumimoji="1" lang="en-US" altLang="zh-CN" i="1" dirty="0">
                <a:solidFill>
                  <a:schemeClr val="accent1"/>
                </a:solidFill>
                <a:latin typeface="Helvetica Oblique" charset="0"/>
                <a:cs typeface="Helvetica Oblique" charset="0"/>
                <a:sym typeface="+mn-ea"/>
              </a:rPr>
              <a:t>new feature </a:t>
            </a:r>
            <a:r>
              <a:rPr kumimoji="1" lang="zh-CN" altLang="en-US" i="1" dirty="0">
                <a:solidFill>
                  <a:schemeClr val="accent1"/>
                </a:solidFill>
                <a:latin typeface="Helvetica Oblique" charset="0"/>
                <a:cs typeface="Helvetica Oblique" charset="0"/>
                <a:sym typeface="+mn-ea"/>
              </a:rPr>
              <a:t>的业务一定乐意尽快升级；</a:t>
            </a:r>
            <a:endParaRPr kumimoji="1" lang="zh-CN" altLang="en-US" i="1" dirty="0">
              <a:solidFill>
                <a:schemeClr val="accent1"/>
              </a:solidFill>
              <a:latin typeface="Helvetica Oblique" charset="0"/>
              <a:cs typeface="Helvetica Oblique" charset="0"/>
              <a:sym typeface="+mn-ea"/>
            </a:endParaRPr>
          </a:p>
          <a:p>
            <a:pPr>
              <a:buFont typeface="Arial" panose="020B0604020202090204" pitchFamily="34" charset="0"/>
            </a:pPr>
            <a:r>
              <a:rPr kumimoji="1" lang="zh-CN" altLang="en-US" dirty="0">
                <a:solidFill>
                  <a:schemeClr val="bg1"/>
                </a:solidFill>
                <a:latin typeface="Helvetica Oblique" charset="0"/>
                <a:cs typeface="Helvetica Oblique" charset="0"/>
                <a:sym typeface="+mn-ea"/>
              </a:rPr>
              <a:t>从人性层面看到基础设施（框架）升级。</a:t>
            </a:r>
            <a:endParaRPr kumimoji="1" lang="zh-CN" altLang="en-US" dirty="0">
              <a:solidFill>
                <a:schemeClr val="bg1"/>
              </a:solidFill>
              <a:latin typeface="Helvetica Oblique" charset="0"/>
              <a:cs typeface="Helvetica Oblique" charset="0"/>
              <a:sym typeface="+mn-ea"/>
            </a:endParaRPr>
          </a:p>
        </p:txBody>
      </p:sp>
      <p:pic>
        <p:nvPicPr>
          <p:cNvPr id="4" name="图片 3"/>
          <p:cNvPicPr>
            <a:picLocks noChangeAspect="1"/>
          </p:cNvPicPr>
          <p:nvPr/>
        </p:nvPicPr>
        <p:blipFill>
          <a:blip r:embed="rId1"/>
          <a:stretch>
            <a:fillRect/>
          </a:stretch>
        </p:blipFill>
        <p:spPr>
          <a:xfrm>
            <a:off x="12576810" y="4841875"/>
            <a:ext cx="11398885" cy="6924040"/>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a:t>x</a:t>
            </a:r>
            <a:r>
              <a:rPr kumimoji="1" lang="en-US"/>
              <a:t>ds</a:t>
            </a:r>
            <a:r>
              <a:rPr kumimoji="1"/>
              <a:t> 带来的标准化思考</a:t>
            </a:r>
            <a:endParaRPr kumimoji="1"/>
          </a:p>
        </p:txBody>
      </p:sp>
      <p:sp>
        <p:nvSpPr>
          <p:cNvPr id="7" name="文本占位符 6"/>
          <p:cNvSpPr>
            <a:spLocks noGrp="1"/>
          </p:cNvSpPr>
          <p:nvPr>
            <p:ph type="body" sz="quarter" idx="11"/>
          </p:nvPr>
        </p:nvSpPr>
        <p:spPr>
          <a:xfrm>
            <a:off x="2462530" y="2731770"/>
            <a:ext cx="9916160" cy="10222230"/>
          </a:xfrm>
        </p:spPr>
        <p:txBody>
          <a:bodyPr anchor="t" anchorCtr="0">
            <a:noAutofit/>
          </a:bodyPr>
          <a:lstStyle/>
          <a:p>
            <a:pPr>
              <a:buFont typeface="Arial" panose="020B0604020202090204" pitchFamily="34" charset="0"/>
            </a:pPr>
            <a:r>
              <a:rPr kumimoji="1" lang="zh-CN" altLang="en-US" dirty="0">
                <a:solidFill>
                  <a:schemeClr val="bg1"/>
                </a:solidFill>
                <a:latin typeface="Helvetica Oblique" charset="0"/>
                <a:cs typeface="Helvetica Oblique" charset="0"/>
                <a:sym typeface="+mn-ea"/>
              </a:rPr>
              <a:t>无论参考 </a:t>
            </a:r>
            <a:r>
              <a:rPr kumimoji="1" lang="en-US" altLang="zh-CN" dirty="0">
                <a:solidFill>
                  <a:schemeClr val="bg1"/>
                </a:solidFill>
                <a:latin typeface="Helvetica Oblique" charset="0"/>
                <a:cs typeface="Helvetica Oblique" charset="0"/>
                <a:sym typeface="+mn-ea"/>
              </a:rPr>
              <a:t>Google </a:t>
            </a:r>
            <a:r>
              <a:rPr kumimoji="1" lang="zh-CN" altLang="en-US" dirty="0">
                <a:solidFill>
                  <a:schemeClr val="bg1"/>
                </a:solidFill>
                <a:latin typeface="Helvetica Oblique" charset="0"/>
                <a:cs typeface="Helvetica Oblique" charset="0"/>
                <a:sym typeface="+mn-ea"/>
              </a:rPr>
              <a:t>代码库的 </a:t>
            </a:r>
            <a:r>
              <a:rPr kumimoji="1" lang="en-US" altLang="zh-CN" dirty="0">
                <a:solidFill>
                  <a:schemeClr val="bg1"/>
                </a:solidFill>
                <a:latin typeface="Helvetica Oblique" charset="0"/>
                <a:cs typeface="Helvetica Oblique" charset="0"/>
                <a:sym typeface="+mn-ea"/>
              </a:rPr>
              <a:t>Depend on Head</a:t>
            </a:r>
            <a:r>
              <a:rPr kumimoji="1" lang="zh-CN" altLang="en-US" dirty="0">
                <a:solidFill>
                  <a:schemeClr val="bg1"/>
                </a:solidFill>
                <a:latin typeface="Helvetica Oblique" charset="0"/>
                <a:cs typeface="Helvetica Oblique" charset="0"/>
                <a:sym typeface="+mn-ea"/>
              </a:rPr>
              <a:t>（</a:t>
            </a:r>
            <a:r>
              <a:rPr kumimoji="1" lang="en-US" altLang="zh-CN" dirty="0">
                <a:solidFill>
                  <a:schemeClr val="bg1"/>
                </a:solidFill>
                <a:latin typeface="Helvetica Oblique" charset="0"/>
                <a:cs typeface="Helvetica Oblique" charset="0"/>
                <a:sym typeface="+mn-ea"/>
              </a:rPr>
              <a:t>stable</a:t>
            </a:r>
            <a:r>
              <a:rPr kumimoji="1" lang="zh-CN" altLang="en-US" dirty="0">
                <a:solidFill>
                  <a:schemeClr val="bg1"/>
                </a:solidFill>
                <a:latin typeface="Helvetica Oblique" charset="0"/>
                <a:cs typeface="Helvetica Oblique" charset="0"/>
                <a:sym typeface="+mn-ea"/>
              </a:rPr>
              <a:t>）还是基于 </a:t>
            </a:r>
            <a:r>
              <a:rPr kumimoji="1" lang="en-US" altLang="zh-CN" dirty="0">
                <a:solidFill>
                  <a:schemeClr val="bg1"/>
                </a:solidFill>
                <a:latin typeface="Helvetica Oblique" charset="0"/>
                <a:cs typeface="Helvetica Oblique" charset="0"/>
                <a:sym typeface="+mn-ea"/>
              </a:rPr>
              <a:t>Mono-repo </a:t>
            </a:r>
            <a:r>
              <a:rPr kumimoji="1" lang="zh-CN" altLang="en-US" dirty="0">
                <a:solidFill>
                  <a:schemeClr val="bg1"/>
                </a:solidFill>
                <a:latin typeface="Helvetica Oblique" charset="0"/>
                <a:cs typeface="Helvetica Oblique" charset="0"/>
                <a:sym typeface="+mn-ea"/>
              </a:rPr>
              <a:t>的大仓强更新兼容性问题，都可以保证在兼顾兼容的情况下强制升级（部分场景要考虑 </a:t>
            </a:r>
            <a:r>
              <a:rPr kumimoji="1" lang="en-US" altLang="zh-CN" dirty="0">
                <a:solidFill>
                  <a:schemeClr val="bg1"/>
                </a:solidFill>
                <a:latin typeface="Helvetica Oblique" charset="0"/>
                <a:cs typeface="Helvetica Oblique" charset="0"/>
                <a:sym typeface="+mn-ea"/>
              </a:rPr>
              <a:t>feature toggle/flag </a:t>
            </a:r>
            <a:r>
              <a:rPr kumimoji="1" lang="zh-CN" altLang="en-US" dirty="0">
                <a:solidFill>
                  <a:schemeClr val="bg1"/>
                </a:solidFill>
                <a:latin typeface="Helvetica Oblique" charset="0"/>
                <a:cs typeface="Helvetica Oblique" charset="0"/>
                <a:sym typeface="+mn-ea"/>
              </a:rPr>
              <a:t>控制风险）。通过容器编排平台，内部的 </a:t>
            </a:r>
            <a:r>
              <a:rPr kumimoji="1" lang="en-US" altLang="zh-CN" dirty="0">
                <a:solidFill>
                  <a:schemeClr val="bg1"/>
                </a:solidFill>
                <a:latin typeface="Helvetica Oblique" charset="0"/>
                <a:cs typeface="Helvetica Oblique" charset="0"/>
                <a:sym typeface="+mn-ea"/>
              </a:rPr>
              <a:t>PaaS </a:t>
            </a:r>
            <a:r>
              <a:rPr kumimoji="1" lang="zh-CN" altLang="en-US" dirty="0">
                <a:solidFill>
                  <a:schemeClr val="bg1"/>
                </a:solidFill>
                <a:latin typeface="Helvetica Oblique" charset="0"/>
                <a:cs typeface="Helvetica Oblique" charset="0"/>
                <a:sym typeface="+mn-ea"/>
              </a:rPr>
              <a:t>走一轮可控的 </a:t>
            </a:r>
            <a:r>
              <a:rPr kumimoji="1" lang="en-US" altLang="zh-CN" dirty="0">
                <a:solidFill>
                  <a:schemeClr val="bg1"/>
                </a:solidFill>
                <a:latin typeface="Helvetica Oblique" charset="0"/>
                <a:cs typeface="Helvetica Oblique" charset="0"/>
                <a:sym typeface="+mn-ea"/>
              </a:rPr>
              <a:t>Rolling Update</a:t>
            </a:r>
            <a:r>
              <a:rPr kumimoji="1" lang="zh-CN" altLang="en-US" dirty="0">
                <a:solidFill>
                  <a:schemeClr val="bg1"/>
                </a:solidFill>
                <a:latin typeface="Helvetica Oblique" charset="0"/>
                <a:cs typeface="Helvetica Oblique" charset="0"/>
                <a:sym typeface="+mn-ea"/>
              </a:rPr>
              <a:t>，也可以完成整体业务的灰度和升级。</a:t>
            </a:r>
            <a:endParaRPr kumimoji="1" lang="zh-CN" altLang="en-US" dirty="0">
              <a:solidFill>
                <a:schemeClr val="bg1"/>
              </a:solidFill>
              <a:latin typeface="Helvetica Oblique" charset="0"/>
              <a:cs typeface="Helvetica Oblique" charset="0"/>
              <a:sym typeface="+mn-ea"/>
            </a:endParaRPr>
          </a:p>
          <a:p>
            <a:pPr>
              <a:buFont typeface="Arial" panose="020B0604020202090204" pitchFamily="34" charset="0"/>
            </a:pPr>
            <a:r>
              <a:rPr kumimoji="1" lang="zh-CN" altLang="en-US" sz="3600" i="1" dirty="0">
                <a:solidFill>
                  <a:schemeClr val="accent1"/>
                </a:solidFill>
                <a:latin typeface="Helvetica Oblique" charset="0"/>
                <a:cs typeface="Helvetica Oblique" charset="0"/>
                <a:sym typeface="+mn-ea"/>
              </a:rPr>
              <a:t>从目前趋势看来，Istio 仍然会作为 Service Mesh 控制平面的首选。Envoy 仍然会作为 Proxy 模式的主流选择，但各 RPC 框架也不甘于只做瘦客户端，将会继续发展自己的 Proxyless 方案，让 Service Mesh 能落地到更多的业务场景之中。</a:t>
            </a:r>
            <a:endParaRPr kumimoji="1" lang="zh-CN" altLang="en-US" dirty="0">
              <a:solidFill>
                <a:schemeClr val="bg1"/>
              </a:solidFill>
              <a:latin typeface="Helvetica Oblique" charset="0"/>
              <a:cs typeface="Helvetica Oblique" charset="0"/>
              <a:sym typeface="+mn-ea"/>
            </a:endParaRPr>
          </a:p>
          <a:p>
            <a:pPr>
              <a:buFont typeface="Arial" panose="020B0604020202090204" pitchFamily="34" charset="0"/>
            </a:pPr>
            <a:r>
              <a:rPr kumimoji="1" lang="en-US" altLang="zh-CN" dirty="0">
                <a:solidFill>
                  <a:schemeClr val="accent2"/>
                </a:solidFill>
                <a:latin typeface="Helvetica Oblique" charset="0"/>
                <a:cs typeface="Helvetica Oblique" charset="0"/>
                <a:sym typeface="+mn-ea"/>
              </a:rPr>
              <a:t>xds </a:t>
            </a:r>
            <a:r>
              <a:rPr kumimoji="1" lang="zh-CN" altLang="en-US" dirty="0">
                <a:solidFill>
                  <a:schemeClr val="accent2"/>
                </a:solidFill>
                <a:latin typeface="Helvetica Oblique" charset="0"/>
                <a:cs typeface="Helvetica Oblique" charset="0"/>
                <a:sym typeface="+mn-ea"/>
              </a:rPr>
              <a:t>实际上是定义了 Service Mesh 的能力标准。</a:t>
            </a:r>
            <a:endParaRPr kumimoji="1" lang="zh-CN" altLang="en-US" dirty="0">
              <a:solidFill>
                <a:schemeClr val="accent2"/>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2378055" y="5484495"/>
            <a:ext cx="11739880" cy="4717415"/>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a:t>x</a:t>
            </a:r>
            <a:r>
              <a:rPr kumimoji="1" lang="en-US"/>
              <a:t>ds</a:t>
            </a:r>
            <a:r>
              <a:rPr kumimoji="1"/>
              <a:t> 带来的标准化思考</a:t>
            </a:r>
            <a:endParaRPr kumimoji="1"/>
          </a:p>
        </p:txBody>
      </p:sp>
      <p:sp>
        <p:nvSpPr>
          <p:cNvPr id="7" name="文本占位符 6"/>
          <p:cNvSpPr>
            <a:spLocks noGrp="1"/>
          </p:cNvSpPr>
          <p:nvPr>
            <p:ph type="body" sz="quarter" idx="11"/>
          </p:nvPr>
        </p:nvSpPr>
        <p:spPr>
          <a:xfrm>
            <a:off x="2462530" y="2731770"/>
            <a:ext cx="9916160" cy="10222230"/>
          </a:xfrm>
        </p:spPr>
        <p:txBody>
          <a:bodyPr anchor="t" anchorCtr="0">
            <a:noAutofit/>
          </a:bodyPr>
          <a:lstStyle/>
          <a:p>
            <a:pPr>
              <a:buFont typeface="Arial" panose="020B0604020202090204" pitchFamily="34" charset="0"/>
            </a:pPr>
            <a:r>
              <a:rPr kumimoji="1" lang="zh-CN" altLang="en-US" dirty="0">
                <a:solidFill>
                  <a:schemeClr val="bg1"/>
                </a:solidFill>
                <a:latin typeface="Helvetica Oblique" charset="0"/>
                <a:cs typeface="Helvetica Oblique" charset="0"/>
                <a:sym typeface="+mn-ea"/>
              </a:rPr>
              <a:t>我感觉 </a:t>
            </a:r>
            <a:r>
              <a:rPr kumimoji="1" lang="en-US" altLang="zh-CN" dirty="0">
                <a:solidFill>
                  <a:schemeClr val="bg1"/>
                </a:solidFill>
                <a:latin typeface="Helvetica Oblique" charset="0"/>
                <a:cs typeface="Helvetica Oblique" charset="0"/>
                <a:sym typeface="+mn-ea"/>
              </a:rPr>
              <a:t>Proxyless Service Mesh </a:t>
            </a:r>
            <a:r>
              <a:rPr kumimoji="1" lang="zh-CN" altLang="en-US" dirty="0">
                <a:solidFill>
                  <a:schemeClr val="bg1"/>
                </a:solidFill>
                <a:latin typeface="Helvetica Oblique" charset="0"/>
                <a:cs typeface="Helvetica Oblique" charset="0"/>
                <a:sym typeface="+mn-ea"/>
              </a:rPr>
              <a:t>的终极形态类似 </a:t>
            </a:r>
            <a:r>
              <a:rPr kumimoji="1" lang="en-US" altLang="zh-CN" dirty="0">
                <a:solidFill>
                  <a:schemeClr val="bg1"/>
                </a:solidFill>
                <a:latin typeface="Helvetica Oblique" charset="0"/>
                <a:cs typeface="Helvetica Oblique" charset="0"/>
                <a:sym typeface="+mn-ea"/>
              </a:rPr>
              <a:t>FaaS</a:t>
            </a:r>
            <a:r>
              <a:rPr kumimoji="1" lang="zh-CN" altLang="en-US" dirty="0">
                <a:solidFill>
                  <a:schemeClr val="bg1"/>
                </a:solidFill>
                <a:latin typeface="Helvetica Oblique" charset="0"/>
                <a:cs typeface="Helvetica Oblique" charset="0"/>
                <a:sym typeface="+mn-ea"/>
              </a:rPr>
              <a:t>，或者叫 </a:t>
            </a:r>
            <a:r>
              <a:rPr kumimoji="1" lang="en-US" altLang="zh-CN" dirty="0">
                <a:solidFill>
                  <a:schemeClr val="bg1"/>
                </a:solidFill>
                <a:latin typeface="Helvetica Oblique" charset="0"/>
                <a:cs typeface="Helvetica Oblique" charset="0"/>
                <a:sym typeface="+mn-ea"/>
              </a:rPr>
              <a:t>App Engine</a:t>
            </a:r>
            <a:r>
              <a:rPr kumimoji="1" lang="zh-CN" altLang="en-US" dirty="0">
                <a:solidFill>
                  <a:schemeClr val="bg1"/>
                </a:solidFill>
                <a:latin typeface="Helvetica Oblique" charset="0"/>
                <a:cs typeface="Helvetica Oblique" charset="0"/>
                <a:sym typeface="+mn-ea"/>
              </a:rPr>
              <a:t>。</a:t>
            </a:r>
            <a:endParaRPr kumimoji="1" lang="zh-CN" altLang="en-US" dirty="0">
              <a:solidFill>
                <a:schemeClr val="bg1"/>
              </a:solidFill>
              <a:latin typeface="Helvetica Oblique" charset="0"/>
              <a:cs typeface="Helvetica Oblique" charset="0"/>
              <a:sym typeface="+mn-ea"/>
            </a:endParaRPr>
          </a:p>
          <a:p>
            <a:pPr>
              <a:buFont typeface="Arial" panose="020B0604020202090204" pitchFamily="34" charset="0"/>
            </a:pPr>
            <a:r>
              <a:rPr kumimoji="1" lang="zh-CN" altLang="en-US" dirty="0">
                <a:solidFill>
                  <a:schemeClr val="bg1"/>
                </a:solidFill>
                <a:latin typeface="Helvetica Oblique" charset="0"/>
                <a:cs typeface="Helvetica Oblique" charset="0"/>
                <a:sym typeface="+mn-ea"/>
              </a:rPr>
              <a:t>用户只需要编写业务代码，通过代码的接口契约来进行开发。在编译层面注入各类实现。后续只需要升级 </a:t>
            </a:r>
            <a:r>
              <a:rPr kumimoji="1" lang="en-US" altLang="zh-CN" dirty="0">
                <a:solidFill>
                  <a:schemeClr val="bg1"/>
                </a:solidFill>
                <a:latin typeface="Helvetica Oblique" charset="0"/>
                <a:cs typeface="Helvetica Oblique" charset="0"/>
                <a:sym typeface="+mn-ea"/>
              </a:rPr>
              <a:t>App Engine Runtime</a:t>
            </a:r>
            <a:r>
              <a:rPr kumimoji="1" lang="zh-CN" altLang="en-US" dirty="0">
                <a:solidFill>
                  <a:schemeClr val="bg1"/>
                </a:solidFill>
                <a:latin typeface="Helvetica Oblique" charset="0"/>
                <a:cs typeface="Helvetica Oblique" charset="0"/>
                <a:sym typeface="+mn-ea"/>
              </a:rPr>
              <a:t>，做一次 </a:t>
            </a:r>
            <a:r>
              <a:rPr kumimoji="1" lang="en-US" altLang="zh-CN" dirty="0">
                <a:solidFill>
                  <a:schemeClr val="bg1"/>
                </a:solidFill>
                <a:latin typeface="Helvetica Oblique" charset="0"/>
                <a:cs typeface="Helvetica Oblique" charset="0"/>
                <a:sym typeface="+mn-ea"/>
              </a:rPr>
              <a:t>Rolling Update </a:t>
            </a:r>
            <a:r>
              <a:rPr kumimoji="1" lang="zh-CN" altLang="en-US" dirty="0">
                <a:solidFill>
                  <a:schemeClr val="bg1"/>
                </a:solidFill>
                <a:latin typeface="Helvetica Oblique" charset="0"/>
                <a:cs typeface="Helvetica Oblique" charset="0"/>
                <a:sym typeface="+mn-ea"/>
              </a:rPr>
              <a:t>即可更新能力。</a:t>
            </a:r>
            <a:endParaRPr kumimoji="1" lang="zh-CN" altLang="en-US" dirty="0">
              <a:solidFill>
                <a:schemeClr val="bg1"/>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2694920" y="2731770"/>
            <a:ext cx="10653395" cy="10307955"/>
          </a:xfrm>
          <a:prstGeom prst="rect">
            <a:avLst/>
          </a:prstGeom>
        </p:spPr>
      </p:pic>
    </p:spTree>
  </p:cSld>
  <p:clrMapOvr>
    <a:masterClrMapping/>
  </p:clrMapOvr>
  <p:transition spd="med"/>
</p:sld>
</file>

<file path=ppt/theme/theme1.xml><?xml version="1.0" encoding="utf-8"?>
<a:theme xmlns:a="http://schemas.openxmlformats.org/drawingml/2006/main" name="W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2783</Words>
  <Application>WPS 演示</Application>
  <PresentationFormat>自定义</PresentationFormat>
  <Paragraphs>81</Paragraphs>
  <Slides>11</Slides>
  <Notes>13</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11</vt:i4>
      </vt:variant>
    </vt:vector>
  </HeadingPairs>
  <TitlesOfParts>
    <vt:vector size="27" baseType="lpstr">
      <vt:lpstr>Arial</vt:lpstr>
      <vt:lpstr>方正书宋_GBK</vt:lpstr>
      <vt:lpstr>Wingdings</vt:lpstr>
      <vt:lpstr>Helvetica Neue</vt:lpstr>
      <vt:lpstr>Helvetica Neue Medium</vt:lpstr>
      <vt:lpstr>Helvetica Neue Light</vt:lpstr>
      <vt:lpstr>Helvetica</vt:lpstr>
      <vt:lpstr>Alibaba PuHuiTi</vt:lpstr>
      <vt:lpstr>Helvetica Light</vt:lpstr>
      <vt:lpstr>Microsoft YaHei</vt:lpstr>
      <vt:lpstr>Helvetica Oblique</vt:lpstr>
      <vt:lpstr>宋体</vt:lpstr>
      <vt:lpstr>微软雅黑</vt:lpstr>
      <vt:lpstr>Arial Unicode MS</vt:lpstr>
      <vt:lpstr>汉仪书宋二KW</vt:lpstr>
      <vt:lpstr>White</vt:lpstr>
      <vt:lpstr>PowerPoint 演示文稿</vt:lpstr>
      <vt:lpstr>应用构成</vt:lpstr>
      <vt:lpstr>Service Mesh 的优势和困局</vt:lpstr>
      <vt:lpstr>Service Mesh 的优势和困局</vt:lpstr>
      <vt:lpstr>配置哲学 - 配置视图</vt:lpstr>
      <vt:lpstr>基于 xDS 的智能客户端</vt:lpstr>
      <vt:lpstr>基于 xDS 的智能客户端</vt:lpstr>
      <vt:lpstr>xds 带来的标准化思考</vt:lpstr>
      <vt:lpstr>xds 带来的标准化思考</vt:lpstr>
      <vt:lpstr>References</vt:lpstr>
      <vt:lpstr>Q&amp;A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章节标题</dc:title>
  <dc:creator/>
  <cp:lastModifiedBy>terrysmao</cp:lastModifiedBy>
  <cp:revision>2261</cp:revision>
  <cp:lastPrinted>2022-02-18T08:04:27Z</cp:lastPrinted>
  <dcterms:created xsi:type="dcterms:W3CDTF">2022-02-18T08:04:27Z</dcterms:created>
  <dcterms:modified xsi:type="dcterms:W3CDTF">2022-02-18T08:04:27Z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2052-3.9.6.6441</vt:lpwstr>
  </property>
</Properties>
</file>